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9"/>
  </p:notesMasterIdLst>
  <p:sldIdLst>
    <p:sldId id="264" r:id="rId2"/>
    <p:sldId id="261" r:id="rId3"/>
    <p:sldId id="266" r:id="rId4"/>
    <p:sldId id="257" r:id="rId5"/>
    <p:sldId id="272" r:id="rId6"/>
    <p:sldId id="273" r:id="rId7"/>
    <p:sldId id="265" r:id="rId8"/>
    <p:sldId id="274" r:id="rId9"/>
    <p:sldId id="269" r:id="rId10"/>
    <p:sldId id="270" r:id="rId11"/>
    <p:sldId id="267" r:id="rId12"/>
    <p:sldId id="268" r:id="rId13"/>
    <p:sldId id="260" r:id="rId14"/>
    <p:sldId id="275" r:id="rId15"/>
    <p:sldId id="276" r:id="rId16"/>
    <p:sldId id="277" r:id="rId17"/>
    <p:sldId id="263" r:id="rId1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FD86"/>
    <a:srgbClr val="38C367"/>
    <a:srgbClr val="2E9A51"/>
    <a:srgbClr val="236F3A"/>
    <a:srgbClr val="00386E"/>
    <a:srgbClr val="BACEE3"/>
    <a:srgbClr val="1B5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6"/>
    <p:restoredTop sz="95938"/>
  </p:normalViewPr>
  <p:slideViewPr>
    <p:cSldViewPr snapToGrid="0" snapToObjects="1" showGuides="1">
      <p:cViewPr varScale="1">
        <p:scale>
          <a:sx n="54" d="100"/>
          <a:sy n="54" d="100"/>
        </p:scale>
        <p:origin x="792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loadas\2018\MHT%20anyag\antibiotikumok_megoszl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E766-45C2-8406-5112353C14C5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766-45C2-8406-5112353C14C5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766-45C2-8406-5112353C14C5}"/>
              </c:ext>
            </c:extLst>
          </c:dPt>
          <c:dPt>
            <c:idx val="3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E766-45C2-8406-5112353C14C5}"/>
              </c:ext>
            </c:extLst>
          </c:dPt>
          <c:dPt>
            <c:idx val="4"/>
            <c:bubble3D val="0"/>
            <c:spPr>
              <a:solidFill>
                <a:srgbClr val="236F3A"/>
              </a:solidFill>
            </c:spPr>
            <c:extLst>
              <c:ext xmlns:c16="http://schemas.microsoft.com/office/drawing/2014/chart" uri="{C3380CC4-5D6E-409C-BE32-E72D297353CC}">
                <c16:uniqueId val="{00000009-E766-45C2-8406-5112353C14C5}"/>
              </c:ext>
            </c:extLst>
          </c:dPt>
          <c:dPt>
            <c:idx val="5"/>
            <c:bubble3D val="0"/>
            <c:spPr>
              <a:solidFill>
                <a:srgbClr val="38C367"/>
              </a:solidFill>
            </c:spPr>
            <c:extLst>
              <c:ext xmlns:c16="http://schemas.microsoft.com/office/drawing/2014/chart" uri="{C3380CC4-5D6E-409C-BE32-E72D297353CC}">
                <c16:uniqueId val="{0000000B-E766-45C2-8406-5112353C14C5}"/>
              </c:ext>
            </c:extLst>
          </c:dPt>
          <c:dPt>
            <c:idx val="6"/>
            <c:bubble3D val="0"/>
            <c:spPr>
              <a:solidFill>
                <a:srgbClr val="47FD86"/>
              </a:solidFill>
            </c:spPr>
            <c:extLst>
              <c:ext xmlns:c16="http://schemas.microsoft.com/office/drawing/2014/chart" uri="{C3380CC4-5D6E-409C-BE32-E72D297353CC}">
                <c16:uniqueId val="{0000000D-E766-45C2-8406-5112353C14C5}"/>
              </c:ext>
            </c:extLst>
          </c:dPt>
          <c:dLbls>
            <c:dLbl>
              <c:idx val="0"/>
              <c:layout>
                <c:manualLayout>
                  <c:x val="-2.9891661847898199E-2"/>
                  <c:y val="-7.25017991134045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766-45C2-8406-5112353C14C5}"/>
                </c:ext>
              </c:extLst>
            </c:dLbl>
            <c:dLbl>
              <c:idx val="4"/>
              <c:layout>
                <c:manualLayout>
                  <c:x val="-9.5964880611825506E-3"/>
                  <c:y val="-0.198248108340265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766-45C2-8406-5112353C14C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Sheet1!$A$2:$A$8</c:f>
              <c:strCache>
                <c:ptCount val="7"/>
                <c:pt idx="0">
                  <c:v>parti szűrésű vízbázis (üzemelő)</c:v>
                </c:pt>
                <c:pt idx="1">
                  <c:v>rétegvízbázis (üzemelő)</c:v>
                </c:pt>
                <c:pt idx="2">
                  <c:v>talajvízbázis (üzemelő)</c:v>
                </c:pt>
                <c:pt idx="3">
                  <c:v>karsztvízbázis (üzemelő)</c:v>
                </c:pt>
                <c:pt idx="4">
                  <c:v>parti szűrésű vízbázis (távlati)</c:v>
                </c:pt>
                <c:pt idx="5">
                  <c:v>rétegvízbázis (távlati)</c:v>
                </c:pt>
                <c:pt idx="6">
                  <c:v>talajvízbázis (távlati)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28</c:v>
                </c:pt>
                <c:pt idx="1">
                  <c:v>21</c:v>
                </c:pt>
                <c:pt idx="2">
                  <c:v>5</c:v>
                </c:pt>
                <c:pt idx="3">
                  <c:v>8</c:v>
                </c:pt>
                <c:pt idx="4">
                  <c:v>25</c:v>
                </c:pt>
                <c:pt idx="5">
                  <c:v>4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766-45C2-8406-5112353C14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945040543944599"/>
          <c:y val="8.1795969539583194E-2"/>
          <c:w val="0.33550624094249998"/>
          <c:h val="0.8566547427243920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331686726787699"/>
          <c:y val="5.1777576577342201E-2"/>
          <c:w val="0.451242939687583"/>
          <c:h val="0.689521140524216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Sheet2!$A$2:$A$7</c:f>
              <c:strCache>
                <c:ptCount val="6"/>
                <c:pt idx="0">
                  <c:v>Egyéb</c:v>
                </c:pt>
                <c:pt idx="1">
                  <c:v>Hormonháztartásra ható anyagok</c:v>
                </c:pt>
                <c:pt idx="2">
                  <c:v>Gyógyszermaradványok</c:v>
                </c:pt>
                <c:pt idx="3">
                  <c:v>Háztartási vegyszerek, kozmetikumok</c:v>
                </c:pt>
                <c:pt idx="4">
                  <c:v>Természetes eredetű toxikus anyagok</c:v>
                </c:pt>
                <c:pt idx="5">
                  <c:v>Kórozokók, paraziták, vírusok, szennyvíz</c:v>
                </c:pt>
              </c:strCache>
            </c:strRef>
          </c:cat>
          <c:val>
            <c:numRef>
              <c:f>Sheet2!$B$2:$B$7</c:f>
              <c:numCache>
                <c:formatCode>General</c:formatCode>
                <c:ptCount val="6"/>
                <c:pt idx="0">
                  <c:v>20</c:v>
                </c:pt>
                <c:pt idx="1">
                  <c:v>87</c:v>
                </c:pt>
                <c:pt idx="2">
                  <c:v>85</c:v>
                </c:pt>
                <c:pt idx="3">
                  <c:v>87</c:v>
                </c:pt>
                <c:pt idx="4">
                  <c:v>60</c:v>
                </c:pt>
                <c:pt idx="5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CF-42A8-97CA-B0E48BB542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4"/>
        <c:overlap val="99"/>
        <c:axId val="2130937800"/>
        <c:axId val="2130930104"/>
      </c:barChart>
      <c:catAx>
        <c:axId val="21309378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hu-HU"/>
          </a:p>
        </c:txPr>
        <c:crossAx val="2130930104"/>
        <c:crosses val="autoZero"/>
        <c:auto val="1"/>
        <c:lblAlgn val="ctr"/>
        <c:lblOffset val="100"/>
        <c:noMultiLvlLbl val="0"/>
      </c:catAx>
      <c:valAx>
        <c:axId val="213093010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%</a:t>
                </a:r>
              </a:p>
            </c:rich>
          </c:tx>
          <c:layout>
            <c:manualLayout>
              <c:xMode val="edge"/>
              <c:yMode val="edge"/>
              <c:x val="0.968807460378178"/>
              <c:y val="0.760974196200949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21309378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052829567966"/>
          <c:y val="3.1073382829665201E-2"/>
          <c:w val="0.82413518133121599"/>
          <c:h val="0.81540271453274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[Munkafüzet1]Munka1!$A$1</c:f>
              <c:strCache>
                <c:ptCount val="1"/>
                <c:pt idx="0">
                  <c:v>Ofloxacin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eredmenyek!$D$3:$D$11</c:f>
                <c:numCache>
                  <c:formatCode>General</c:formatCode>
                  <c:ptCount val="9"/>
                  <c:pt idx="0">
                    <c:v>0.33687626104859297</c:v>
                  </c:pt>
                  <c:pt idx="1">
                    <c:v>0.315908446570348</c:v>
                  </c:pt>
                  <c:pt idx="2">
                    <c:v>1.573679194680095</c:v>
                  </c:pt>
                  <c:pt idx="3">
                    <c:v>1.0970837527954189</c:v>
                  </c:pt>
                  <c:pt idx="4">
                    <c:v>0.36204260709890501</c:v>
                  </c:pt>
                  <c:pt idx="5">
                    <c:v>0.291114751251284</c:v>
                  </c:pt>
                  <c:pt idx="6">
                    <c:v>0.69884433800124901</c:v>
                  </c:pt>
                  <c:pt idx="7">
                    <c:v>0.27367469702885699</c:v>
                  </c:pt>
                  <c:pt idx="8">
                    <c:v>0.92049699294782295</c:v>
                  </c:pt>
                </c:numCache>
              </c:numRef>
            </c:plus>
            <c:minus>
              <c:numRef>
                <c:f>eredmenyek!$D$3:$D$11</c:f>
                <c:numCache>
                  <c:formatCode>General</c:formatCode>
                  <c:ptCount val="9"/>
                  <c:pt idx="0">
                    <c:v>0.33687626104859297</c:v>
                  </c:pt>
                  <c:pt idx="1">
                    <c:v>0.315908446570348</c:v>
                  </c:pt>
                  <c:pt idx="2">
                    <c:v>1.573679194680095</c:v>
                  </c:pt>
                  <c:pt idx="3">
                    <c:v>1.0970837527954189</c:v>
                  </c:pt>
                  <c:pt idx="4">
                    <c:v>0.36204260709890501</c:v>
                  </c:pt>
                  <c:pt idx="5">
                    <c:v>0.291114751251284</c:v>
                  </c:pt>
                  <c:pt idx="6">
                    <c:v>0.69884433800124901</c:v>
                  </c:pt>
                  <c:pt idx="7">
                    <c:v>0.27367469702885699</c:v>
                  </c:pt>
                  <c:pt idx="8">
                    <c:v>0.92049699294782295</c:v>
                  </c:pt>
                </c:numCache>
              </c:numRef>
            </c:minus>
          </c:errBars>
          <c:val>
            <c:numRef>
              <c:f>[Munkafüzet1]Munka1!$A$2:$A$10</c:f>
              <c:numCache>
                <c:formatCode>General</c:formatCode>
                <c:ptCount val="9"/>
                <c:pt idx="0">
                  <c:v>4</c:v>
                </c:pt>
                <c:pt idx="1">
                  <c:v>4.4000000000000004</c:v>
                </c:pt>
                <c:pt idx="2">
                  <c:v>10.7</c:v>
                </c:pt>
                <c:pt idx="3">
                  <c:v>13.8</c:v>
                </c:pt>
                <c:pt idx="4">
                  <c:v>5.9</c:v>
                </c:pt>
                <c:pt idx="5">
                  <c:v>5.4</c:v>
                </c:pt>
                <c:pt idx="6">
                  <c:v>2.9</c:v>
                </c:pt>
                <c:pt idx="7">
                  <c:v>3.6</c:v>
                </c:pt>
                <c:pt idx="8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83-458A-82CF-F795E8697F82}"/>
            </c:ext>
          </c:extLst>
        </c:ser>
        <c:ser>
          <c:idx val="1"/>
          <c:order val="1"/>
          <c:tx>
            <c:strRef>
              <c:f>[Munkafüzet1]Munka1!$A$12</c:f>
              <c:strCache>
                <c:ptCount val="1"/>
                <c:pt idx="0">
                  <c:v>Ciprofloxacin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eredmenyek!$D$14:$D$22</c:f>
                <c:numCache>
                  <c:formatCode>General</c:formatCode>
                  <c:ptCount val="9"/>
                  <c:pt idx="0">
                    <c:v>0.59316059061919002</c:v>
                  </c:pt>
                  <c:pt idx="1">
                    <c:v>0.49969978722208003</c:v>
                  </c:pt>
                  <c:pt idx="2">
                    <c:v>4.9443299022043581</c:v>
                  </c:pt>
                  <c:pt idx="3">
                    <c:v>1.190196748843364</c:v>
                  </c:pt>
                  <c:pt idx="4">
                    <c:v>0.88847387344254003</c:v>
                  </c:pt>
                  <c:pt idx="5">
                    <c:v>0.42293373658490102</c:v>
                  </c:pt>
                  <c:pt idx="6">
                    <c:v>2.2238801905623808</c:v>
                  </c:pt>
                  <c:pt idx="7">
                    <c:v>1.575989629213836</c:v>
                  </c:pt>
                  <c:pt idx="8">
                    <c:v>1.066526392833046</c:v>
                  </c:pt>
                </c:numCache>
              </c:numRef>
            </c:plus>
            <c:minus>
              <c:numRef>
                <c:f>eredmenyek!$D$14:$D$22</c:f>
                <c:numCache>
                  <c:formatCode>General</c:formatCode>
                  <c:ptCount val="9"/>
                  <c:pt idx="0">
                    <c:v>0.59316059061919002</c:v>
                  </c:pt>
                  <c:pt idx="1">
                    <c:v>0.49969978722208003</c:v>
                  </c:pt>
                  <c:pt idx="2">
                    <c:v>4.9443299022043581</c:v>
                  </c:pt>
                  <c:pt idx="3">
                    <c:v>1.190196748843364</c:v>
                  </c:pt>
                  <c:pt idx="4">
                    <c:v>0.88847387344254003</c:v>
                  </c:pt>
                  <c:pt idx="5">
                    <c:v>0.42293373658490102</c:v>
                  </c:pt>
                  <c:pt idx="6">
                    <c:v>2.2238801905623808</c:v>
                  </c:pt>
                  <c:pt idx="7">
                    <c:v>1.575989629213836</c:v>
                  </c:pt>
                  <c:pt idx="8">
                    <c:v>1.066526392833046</c:v>
                  </c:pt>
                </c:numCache>
              </c:numRef>
            </c:minus>
          </c:errBars>
          <c:val>
            <c:numRef>
              <c:f>[Munkafüzet1]Munka1!$A$13:$A$21</c:f>
              <c:numCache>
                <c:formatCode>General</c:formatCode>
                <c:ptCount val="9"/>
                <c:pt idx="0">
                  <c:v>9.4</c:v>
                </c:pt>
                <c:pt idx="1">
                  <c:v>11.3</c:v>
                </c:pt>
                <c:pt idx="2">
                  <c:v>37.200000000000003</c:v>
                </c:pt>
                <c:pt idx="3">
                  <c:v>41.3</c:v>
                </c:pt>
                <c:pt idx="4">
                  <c:v>13.1</c:v>
                </c:pt>
                <c:pt idx="5">
                  <c:v>12.8</c:v>
                </c:pt>
                <c:pt idx="6">
                  <c:v>9.2000000000000011</c:v>
                </c:pt>
                <c:pt idx="7">
                  <c:v>7.3</c:v>
                </c:pt>
                <c:pt idx="8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83-458A-82CF-F795E8697F82}"/>
            </c:ext>
          </c:extLst>
        </c:ser>
        <c:ser>
          <c:idx val="2"/>
          <c:order val="2"/>
          <c:tx>
            <c:strRef>
              <c:f>[Munkafüzet1]Munka1!$A$34</c:f>
              <c:strCache>
                <c:ptCount val="1"/>
                <c:pt idx="0">
                  <c:v>Claritromicin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eredmenyek!$D$36:$D$44</c:f>
                <c:numCache>
                  <c:formatCode>General</c:formatCode>
                  <c:ptCount val="9"/>
                  <c:pt idx="0">
                    <c:v>0.92377631938280902</c:v>
                  </c:pt>
                  <c:pt idx="1">
                    <c:v>9.3907984274607906E-2</c:v>
                  </c:pt>
                  <c:pt idx="2">
                    <c:v>1.2516592761172729</c:v>
                  </c:pt>
                  <c:pt idx="3">
                    <c:v>1.5544007301835101</c:v>
                  </c:pt>
                  <c:pt idx="4">
                    <c:v>0.63497200266526499</c:v>
                  </c:pt>
                  <c:pt idx="5">
                    <c:v>0.39789160744500501</c:v>
                  </c:pt>
                  <c:pt idx="6">
                    <c:v>0.25757618543892402</c:v>
                  </c:pt>
                  <c:pt idx="7">
                    <c:v>0.332031801542364</c:v>
                  </c:pt>
                  <c:pt idx="8">
                    <c:v>1.2441068879639721</c:v>
                  </c:pt>
                </c:numCache>
              </c:numRef>
            </c:plus>
            <c:minus>
              <c:numRef>
                <c:f>eredmenyek!$D$36:$D$44</c:f>
                <c:numCache>
                  <c:formatCode>General</c:formatCode>
                  <c:ptCount val="9"/>
                  <c:pt idx="0">
                    <c:v>0.92377631938280902</c:v>
                  </c:pt>
                  <c:pt idx="1">
                    <c:v>9.3907984274607906E-2</c:v>
                  </c:pt>
                  <c:pt idx="2">
                    <c:v>1.2516592761172729</c:v>
                  </c:pt>
                  <c:pt idx="3">
                    <c:v>1.5544007301835101</c:v>
                  </c:pt>
                  <c:pt idx="4">
                    <c:v>0.63497200266526499</c:v>
                  </c:pt>
                  <c:pt idx="5">
                    <c:v>0.39789160744500501</c:v>
                  </c:pt>
                  <c:pt idx="6">
                    <c:v>0.25757618543892402</c:v>
                  </c:pt>
                  <c:pt idx="7">
                    <c:v>0.332031801542364</c:v>
                  </c:pt>
                  <c:pt idx="8">
                    <c:v>1.2441068879639721</c:v>
                  </c:pt>
                </c:numCache>
              </c:numRef>
            </c:minus>
          </c:errBars>
          <c:val>
            <c:numRef>
              <c:f>[Munkafüzet1]Munka1!$A$35:$A$43</c:f>
              <c:numCache>
                <c:formatCode>General</c:formatCode>
                <c:ptCount val="9"/>
                <c:pt idx="0">
                  <c:v>5.6</c:v>
                </c:pt>
                <c:pt idx="1">
                  <c:v>5.4</c:v>
                </c:pt>
                <c:pt idx="2">
                  <c:v>16.2</c:v>
                </c:pt>
                <c:pt idx="3">
                  <c:v>19.8</c:v>
                </c:pt>
                <c:pt idx="4">
                  <c:v>6.1</c:v>
                </c:pt>
                <c:pt idx="5">
                  <c:v>5.6</c:v>
                </c:pt>
                <c:pt idx="6">
                  <c:v>5.4</c:v>
                </c:pt>
                <c:pt idx="7">
                  <c:v>5.5</c:v>
                </c:pt>
                <c:pt idx="8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83-458A-82CF-F795E8697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567160"/>
        <c:axId val="2134772328"/>
      </c:barChart>
      <c:catAx>
        <c:axId val="2134567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Mintavételi helyek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2134772328"/>
        <c:crosses val="autoZero"/>
        <c:auto val="1"/>
        <c:lblAlgn val="ctr"/>
        <c:lblOffset val="100"/>
        <c:noMultiLvlLbl val="0"/>
      </c:catAx>
      <c:valAx>
        <c:axId val="21347723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Koncentráció ng/l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4567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611836804772504"/>
          <c:y val="0.105256929113974"/>
          <c:w val="0.312054778554474"/>
          <c:h val="0.229460832476947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7EF5F-FDF6-4240-B307-AC7BC06EBB32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</dgm:pt>
    <dgm:pt modelId="{73FBD589-75DF-C84D-AD04-DBD4DBBEB1D6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D15CF08-6BBA-0B4A-B90C-61D9523BCAA2}" type="parTrans" cxnId="{85797DFA-C1AD-B54D-A4D1-4E002288EE5C}">
      <dgm:prSet/>
      <dgm:spPr/>
      <dgm:t>
        <a:bodyPr/>
        <a:lstStyle/>
        <a:p>
          <a:endParaRPr lang="en-US"/>
        </a:p>
      </dgm:t>
    </dgm:pt>
    <dgm:pt modelId="{407B162C-6699-0946-BAD0-FE8F90FE80A4}" type="sibTrans" cxnId="{85797DFA-C1AD-B54D-A4D1-4E002288EE5C}">
      <dgm:prSet/>
      <dgm:spPr/>
      <dgm:t>
        <a:bodyPr/>
        <a:lstStyle/>
        <a:p>
          <a:endParaRPr lang="en-US"/>
        </a:p>
      </dgm:t>
    </dgm:pt>
    <dgm:pt modelId="{7416DB36-FE65-3A4A-9C82-6CB04174662F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F89A6F4-FA62-4247-B812-59499CE74B43}" type="parTrans" cxnId="{40683E24-A6AE-594F-8D29-A41479FFF064}">
      <dgm:prSet/>
      <dgm:spPr/>
      <dgm:t>
        <a:bodyPr/>
        <a:lstStyle/>
        <a:p>
          <a:endParaRPr lang="en-US"/>
        </a:p>
      </dgm:t>
    </dgm:pt>
    <dgm:pt modelId="{89B63734-9CE7-0E45-9D1C-BD49206577CB}" type="sibTrans" cxnId="{40683E24-A6AE-594F-8D29-A41479FFF064}">
      <dgm:prSet/>
      <dgm:spPr/>
      <dgm:t>
        <a:bodyPr/>
        <a:lstStyle/>
        <a:p>
          <a:endParaRPr lang="en-US"/>
        </a:p>
      </dgm:t>
    </dgm:pt>
    <dgm:pt modelId="{1C8EE1EC-E6EE-FC4B-8501-D45D4F5C6CFE}">
      <dgm:prSet phldrT="[Text]"/>
      <dgm:spPr>
        <a:blipFill dpi="0" rotWithShape="0">
          <a:blip xmlns:r="http://schemas.openxmlformats.org/officeDocument/2006/relationships" r:embed="rId3"/>
          <a:srcRect/>
          <a:stretch>
            <a:fillRect t="-27060"/>
          </a:stretch>
        </a:blipFill>
      </dgm:spPr>
      <dgm:t>
        <a:bodyPr/>
        <a:lstStyle/>
        <a:p>
          <a:endParaRPr lang="en-US" dirty="0"/>
        </a:p>
      </dgm:t>
    </dgm:pt>
    <dgm:pt modelId="{8CB90C61-4B60-904F-945F-87312DD58941}" type="parTrans" cxnId="{9C27CF6D-7F55-654A-A5A2-F8441F3B7574}">
      <dgm:prSet/>
      <dgm:spPr/>
      <dgm:t>
        <a:bodyPr/>
        <a:lstStyle/>
        <a:p>
          <a:endParaRPr lang="en-US"/>
        </a:p>
      </dgm:t>
    </dgm:pt>
    <dgm:pt modelId="{8B5BB0A8-4637-DC46-BC60-C7EC047CCD27}" type="sibTrans" cxnId="{9C27CF6D-7F55-654A-A5A2-F8441F3B7574}">
      <dgm:prSet/>
      <dgm:spPr/>
      <dgm:t>
        <a:bodyPr/>
        <a:lstStyle/>
        <a:p>
          <a:endParaRPr lang="en-US"/>
        </a:p>
      </dgm:t>
    </dgm:pt>
    <dgm:pt modelId="{A9403E5E-1824-3742-8F80-7F1AFA50EEC3}">
      <dgm:prSet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B3C408FF-FA58-9040-8A31-0EC720377B87}" type="parTrans" cxnId="{8DB0F845-BE1E-F443-A2A6-3772A9DDC273}">
      <dgm:prSet/>
      <dgm:spPr/>
      <dgm:t>
        <a:bodyPr/>
        <a:lstStyle/>
        <a:p>
          <a:endParaRPr lang="en-US"/>
        </a:p>
      </dgm:t>
    </dgm:pt>
    <dgm:pt modelId="{D43CCAA4-BF38-7D4B-8B5F-08159114DC47}" type="sibTrans" cxnId="{8DB0F845-BE1E-F443-A2A6-3772A9DDC273}">
      <dgm:prSet/>
      <dgm:spPr/>
      <dgm:t>
        <a:bodyPr/>
        <a:lstStyle/>
        <a:p>
          <a:endParaRPr lang="en-US"/>
        </a:p>
      </dgm:t>
    </dgm:pt>
    <dgm:pt modelId="{43FA5ED1-6DA4-5B4E-820B-0D2BDA0C033E}" type="pres">
      <dgm:prSet presAssocID="{2C27EF5F-FDF6-4240-B307-AC7BC06EBB32}" presName="rootnode" presStyleCnt="0">
        <dgm:presLayoutVars>
          <dgm:chMax/>
          <dgm:chPref/>
          <dgm:dir/>
          <dgm:animLvl val="lvl"/>
        </dgm:presLayoutVars>
      </dgm:prSet>
      <dgm:spPr/>
    </dgm:pt>
    <dgm:pt modelId="{0E824F7D-9A26-C740-8691-F2932754E47F}" type="pres">
      <dgm:prSet presAssocID="{73FBD589-75DF-C84D-AD04-DBD4DBBEB1D6}" presName="composite" presStyleCnt="0"/>
      <dgm:spPr/>
    </dgm:pt>
    <dgm:pt modelId="{262D4B56-91FF-DD40-921D-358903C51A92}" type="pres">
      <dgm:prSet presAssocID="{73FBD589-75DF-C84D-AD04-DBD4DBBEB1D6}" presName="LShape" presStyleLbl="alignNode1" presStyleIdx="0" presStyleCnt="7"/>
      <dgm:spPr/>
    </dgm:pt>
    <dgm:pt modelId="{342AA8E6-B507-0247-800E-0757928ADF69}" type="pres">
      <dgm:prSet presAssocID="{73FBD589-75DF-C84D-AD04-DBD4DBBEB1D6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66EFA-F1F5-CD48-9C4B-61D59E6E2410}" type="pres">
      <dgm:prSet presAssocID="{73FBD589-75DF-C84D-AD04-DBD4DBBEB1D6}" presName="Triangle" presStyleLbl="alignNode1" presStyleIdx="1" presStyleCnt="7"/>
      <dgm:spPr/>
    </dgm:pt>
    <dgm:pt modelId="{FE601E34-B95A-1245-BAB3-84F3453C56C5}" type="pres">
      <dgm:prSet presAssocID="{407B162C-6699-0946-BAD0-FE8F90FE80A4}" presName="sibTrans" presStyleCnt="0"/>
      <dgm:spPr/>
    </dgm:pt>
    <dgm:pt modelId="{049DDFCC-E6E1-CE47-AB27-50D92B7677F3}" type="pres">
      <dgm:prSet presAssocID="{407B162C-6699-0946-BAD0-FE8F90FE80A4}" presName="space" presStyleCnt="0"/>
      <dgm:spPr/>
    </dgm:pt>
    <dgm:pt modelId="{49007B32-B0CB-9F4F-83E5-D81093A24856}" type="pres">
      <dgm:prSet presAssocID="{1C8EE1EC-E6EE-FC4B-8501-D45D4F5C6CFE}" presName="composite" presStyleCnt="0"/>
      <dgm:spPr/>
    </dgm:pt>
    <dgm:pt modelId="{9914EAB4-2F0C-064F-BD29-798D75EC0DE6}" type="pres">
      <dgm:prSet presAssocID="{1C8EE1EC-E6EE-FC4B-8501-D45D4F5C6CFE}" presName="LShape" presStyleLbl="alignNode1" presStyleIdx="2" presStyleCnt="7"/>
      <dgm:spPr/>
    </dgm:pt>
    <dgm:pt modelId="{CCDB3E33-0BFD-FA4A-BC2C-C2559957F42B}" type="pres">
      <dgm:prSet presAssocID="{1C8EE1EC-E6EE-FC4B-8501-D45D4F5C6CFE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8C587-AE7A-3547-B6D8-DC1C1B553B2D}" type="pres">
      <dgm:prSet presAssocID="{1C8EE1EC-E6EE-FC4B-8501-D45D4F5C6CFE}" presName="Triangle" presStyleLbl="alignNode1" presStyleIdx="3" presStyleCnt="7"/>
      <dgm:spPr/>
    </dgm:pt>
    <dgm:pt modelId="{76DEF981-1687-D543-BF1E-D6E8ABCED6F2}" type="pres">
      <dgm:prSet presAssocID="{8B5BB0A8-4637-DC46-BC60-C7EC047CCD27}" presName="sibTrans" presStyleCnt="0"/>
      <dgm:spPr/>
    </dgm:pt>
    <dgm:pt modelId="{82DF5D78-B772-C146-BE52-A0F825742D41}" type="pres">
      <dgm:prSet presAssocID="{8B5BB0A8-4637-DC46-BC60-C7EC047CCD27}" presName="space" presStyleCnt="0"/>
      <dgm:spPr/>
    </dgm:pt>
    <dgm:pt modelId="{8BF5687D-2F47-594B-8570-A44DEE17D290}" type="pres">
      <dgm:prSet presAssocID="{7416DB36-FE65-3A4A-9C82-6CB04174662F}" presName="composite" presStyleCnt="0"/>
      <dgm:spPr/>
    </dgm:pt>
    <dgm:pt modelId="{971BD927-27B3-AC42-8B74-DF546AA88D68}" type="pres">
      <dgm:prSet presAssocID="{7416DB36-FE65-3A4A-9C82-6CB04174662F}" presName="LShape" presStyleLbl="alignNode1" presStyleIdx="4" presStyleCnt="7" custLinFactNeighborY="-20720"/>
      <dgm:spPr/>
    </dgm:pt>
    <dgm:pt modelId="{3014E4D5-5C5D-D045-B149-C5AA10BE65FB}" type="pres">
      <dgm:prSet presAssocID="{7416DB36-FE65-3A4A-9C82-6CB04174662F}" presName="ParentText" presStyleLbl="revTx" presStyleIdx="2" presStyleCnt="4" custLinFactNeighborX="2580" custLinFactNeighborY="-137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6D396-38D2-4F42-BABC-BB1AD07536FE}" type="pres">
      <dgm:prSet presAssocID="{7416DB36-FE65-3A4A-9C82-6CB04174662F}" presName="Triangle" presStyleLbl="alignNode1" presStyleIdx="5" presStyleCnt="7" custLinFactNeighborX="-10698" custLinFactNeighborY="-64199"/>
      <dgm:spPr/>
    </dgm:pt>
    <dgm:pt modelId="{882CDB1A-5298-3240-B566-785748C07342}" type="pres">
      <dgm:prSet presAssocID="{89B63734-9CE7-0E45-9D1C-BD49206577CB}" presName="sibTrans" presStyleCnt="0"/>
      <dgm:spPr/>
    </dgm:pt>
    <dgm:pt modelId="{124F9202-6580-6149-A65E-47A3E8D1750C}" type="pres">
      <dgm:prSet presAssocID="{89B63734-9CE7-0E45-9D1C-BD49206577CB}" presName="space" presStyleCnt="0"/>
      <dgm:spPr/>
    </dgm:pt>
    <dgm:pt modelId="{C5D0F91C-878C-4A4D-AD62-22B4BAA14855}" type="pres">
      <dgm:prSet presAssocID="{A9403E5E-1824-3742-8F80-7F1AFA50EEC3}" presName="composite" presStyleCnt="0"/>
      <dgm:spPr/>
    </dgm:pt>
    <dgm:pt modelId="{A0E363BC-D90A-7A41-B148-20E483B7365B}" type="pres">
      <dgm:prSet presAssocID="{A9403E5E-1824-3742-8F80-7F1AFA50EEC3}" presName="LShape" presStyleLbl="alignNode1" presStyleIdx="6" presStyleCnt="7" custLinFactNeighborX="275" custLinFactNeighborY="-54589"/>
      <dgm:spPr/>
    </dgm:pt>
    <dgm:pt modelId="{F2FD7883-5BDB-5A4C-AFE2-633A14216A34}" type="pres">
      <dgm:prSet presAssocID="{A9403E5E-1824-3742-8F80-7F1AFA50EEC3}" presName="ParentText" presStyleLbl="revTx" presStyleIdx="3" presStyleCnt="4" custLinFactNeighborX="82" custLinFactNeighborY="-610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797DFA-C1AD-B54D-A4D1-4E002288EE5C}" srcId="{2C27EF5F-FDF6-4240-B307-AC7BC06EBB32}" destId="{73FBD589-75DF-C84D-AD04-DBD4DBBEB1D6}" srcOrd="0" destOrd="0" parTransId="{5D15CF08-6BBA-0B4A-B90C-61D9523BCAA2}" sibTransId="{407B162C-6699-0946-BAD0-FE8F90FE80A4}"/>
    <dgm:cxn modelId="{B579A3EB-59D9-794A-BD4A-776068300726}" type="presOf" srcId="{73FBD589-75DF-C84D-AD04-DBD4DBBEB1D6}" destId="{342AA8E6-B507-0247-800E-0757928ADF69}" srcOrd="0" destOrd="0" presId="urn:microsoft.com/office/officeart/2009/3/layout/StepUpProcess"/>
    <dgm:cxn modelId="{28A17AA4-4F0B-384F-9A7B-94261B15818C}" type="presOf" srcId="{A9403E5E-1824-3742-8F80-7F1AFA50EEC3}" destId="{F2FD7883-5BDB-5A4C-AFE2-633A14216A34}" srcOrd="0" destOrd="0" presId="urn:microsoft.com/office/officeart/2009/3/layout/StepUpProcess"/>
    <dgm:cxn modelId="{5681DBE2-EDCD-BB4D-9067-E85D43CC9262}" type="presOf" srcId="{1C8EE1EC-E6EE-FC4B-8501-D45D4F5C6CFE}" destId="{CCDB3E33-0BFD-FA4A-BC2C-C2559957F42B}" srcOrd="0" destOrd="0" presId="urn:microsoft.com/office/officeart/2009/3/layout/StepUpProcess"/>
    <dgm:cxn modelId="{D158DEAF-5660-B548-83CE-23C85A67FD8D}" type="presOf" srcId="{2C27EF5F-FDF6-4240-B307-AC7BC06EBB32}" destId="{43FA5ED1-6DA4-5B4E-820B-0D2BDA0C033E}" srcOrd="0" destOrd="0" presId="urn:microsoft.com/office/officeart/2009/3/layout/StepUpProcess"/>
    <dgm:cxn modelId="{8DB0F845-BE1E-F443-A2A6-3772A9DDC273}" srcId="{2C27EF5F-FDF6-4240-B307-AC7BC06EBB32}" destId="{A9403E5E-1824-3742-8F80-7F1AFA50EEC3}" srcOrd="3" destOrd="0" parTransId="{B3C408FF-FA58-9040-8A31-0EC720377B87}" sibTransId="{D43CCAA4-BF38-7D4B-8B5F-08159114DC47}"/>
    <dgm:cxn modelId="{9C27CF6D-7F55-654A-A5A2-F8441F3B7574}" srcId="{2C27EF5F-FDF6-4240-B307-AC7BC06EBB32}" destId="{1C8EE1EC-E6EE-FC4B-8501-D45D4F5C6CFE}" srcOrd="1" destOrd="0" parTransId="{8CB90C61-4B60-904F-945F-87312DD58941}" sibTransId="{8B5BB0A8-4637-DC46-BC60-C7EC047CCD27}"/>
    <dgm:cxn modelId="{40683E24-A6AE-594F-8D29-A41479FFF064}" srcId="{2C27EF5F-FDF6-4240-B307-AC7BC06EBB32}" destId="{7416DB36-FE65-3A4A-9C82-6CB04174662F}" srcOrd="2" destOrd="0" parTransId="{9F89A6F4-FA62-4247-B812-59499CE74B43}" sibTransId="{89B63734-9CE7-0E45-9D1C-BD49206577CB}"/>
    <dgm:cxn modelId="{EFFA1F7E-1381-3442-9122-0093F95B5057}" type="presOf" srcId="{7416DB36-FE65-3A4A-9C82-6CB04174662F}" destId="{3014E4D5-5C5D-D045-B149-C5AA10BE65FB}" srcOrd="0" destOrd="0" presId="urn:microsoft.com/office/officeart/2009/3/layout/StepUpProcess"/>
    <dgm:cxn modelId="{46FB3A69-E00A-D24F-9FEB-75BCC9037EF0}" type="presParOf" srcId="{43FA5ED1-6DA4-5B4E-820B-0D2BDA0C033E}" destId="{0E824F7D-9A26-C740-8691-F2932754E47F}" srcOrd="0" destOrd="0" presId="urn:microsoft.com/office/officeart/2009/3/layout/StepUpProcess"/>
    <dgm:cxn modelId="{605D9D1C-CEEF-D24D-B5B9-0A28E727F635}" type="presParOf" srcId="{0E824F7D-9A26-C740-8691-F2932754E47F}" destId="{262D4B56-91FF-DD40-921D-358903C51A92}" srcOrd="0" destOrd="0" presId="urn:microsoft.com/office/officeart/2009/3/layout/StepUpProcess"/>
    <dgm:cxn modelId="{DD09B56D-D771-3349-8F5F-A4F99BCA3E45}" type="presParOf" srcId="{0E824F7D-9A26-C740-8691-F2932754E47F}" destId="{342AA8E6-B507-0247-800E-0757928ADF69}" srcOrd="1" destOrd="0" presId="urn:microsoft.com/office/officeart/2009/3/layout/StepUpProcess"/>
    <dgm:cxn modelId="{D51218A0-0D04-464D-BA5D-D435BFCE1A5B}" type="presParOf" srcId="{0E824F7D-9A26-C740-8691-F2932754E47F}" destId="{F2366EFA-F1F5-CD48-9C4B-61D59E6E2410}" srcOrd="2" destOrd="0" presId="urn:microsoft.com/office/officeart/2009/3/layout/StepUpProcess"/>
    <dgm:cxn modelId="{12DF4D6E-26D0-6042-AF30-85CB3E815E4F}" type="presParOf" srcId="{43FA5ED1-6DA4-5B4E-820B-0D2BDA0C033E}" destId="{FE601E34-B95A-1245-BAB3-84F3453C56C5}" srcOrd="1" destOrd="0" presId="urn:microsoft.com/office/officeart/2009/3/layout/StepUpProcess"/>
    <dgm:cxn modelId="{B7898F48-5410-8A41-862A-BB36DFFF5355}" type="presParOf" srcId="{FE601E34-B95A-1245-BAB3-84F3453C56C5}" destId="{049DDFCC-E6E1-CE47-AB27-50D92B7677F3}" srcOrd="0" destOrd="0" presId="urn:microsoft.com/office/officeart/2009/3/layout/StepUpProcess"/>
    <dgm:cxn modelId="{A85224CE-4A9F-F740-B11F-9B65DFE6DD8C}" type="presParOf" srcId="{43FA5ED1-6DA4-5B4E-820B-0D2BDA0C033E}" destId="{49007B32-B0CB-9F4F-83E5-D81093A24856}" srcOrd="2" destOrd="0" presId="urn:microsoft.com/office/officeart/2009/3/layout/StepUpProcess"/>
    <dgm:cxn modelId="{53BC94A1-3E44-CC49-9A25-5FCC9A9885B1}" type="presParOf" srcId="{49007B32-B0CB-9F4F-83E5-D81093A24856}" destId="{9914EAB4-2F0C-064F-BD29-798D75EC0DE6}" srcOrd="0" destOrd="0" presId="urn:microsoft.com/office/officeart/2009/3/layout/StepUpProcess"/>
    <dgm:cxn modelId="{723989D9-321B-9C40-8281-23660EA1D170}" type="presParOf" srcId="{49007B32-B0CB-9F4F-83E5-D81093A24856}" destId="{CCDB3E33-0BFD-FA4A-BC2C-C2559957F42B}" srcOrd="1" destOrd="0" presId="urn:microsoft.com/office/officeart/2009/3/layout/StepUpProcess"/>
    <dgm:cxn modelId="{3826A1DE-3A74-904E-826A-092428A5269E}" type="presParOf" srcId="{49007B32-B0CB-9F4F-83E5-D81093A24856}" destId="{D508C587-AE7A-3547-B6D8-DC1C1B553B2D}" srcOrd="2" destOrd="0" presId="urn:microsoft.com/office/officeart/2009/3/layout/StepUpProcess"/>
    <dgm:cxn modelId="{2E7B8A7F-22E7-FC40-8BEF-F2AFC58454DD}" type="presParOf" srcId="{43FA5ED1-6DA4-5B4E-820B-0D2BDA0C033E}" destId="{76DEF981-1687-D543-BF1E-D6E8ABCED6F2}" srcOrd="3" destOrd="0" presId="urn:microsoft.com/office/officeart/2009/3/layout/StepUpProcess"/>
    <dgm:cxn modelId="{89A30765-DB12-8E49-AB7C-DED94699C743}" type="presParOf" srcId="{76DEF981-1687-D543-BF1E-D6E8ABCED6F2}" destId="{82DF5D78-B772-C146-BE52-A0F825742D41}" srcOrd="0" destOrd="0" presId="urn:microsoft.com/office/officeart/2009/3/layout/StepUpProcess"/>
    <dgm:cxn modelId="{64B9396C-7545-504B-894E-DABCEC573909}" type="presParOf" srcId="{43FA5ED1-6DA4-5B4E-820B-0D2BDA0C033E}" destId="{8BF5687D-2F47-594B-8570-A44DEE17D290}" srcOrd="4" destOrd="0" presId="urn:microsoft.com/office/officeart/2009/3/layout/StepUpProcess"/>
    <dgm:cxn modelId="{481A8B51-C276-2548-B1D8-94C56AD9881B}" type="presParOf" srcId="{8BF5687D-2F47-594B-8570-A44DEE17D290}" destId="{971BD927-27B3-AC42-8B74-DF546AA88D68}" srcOrd="0" destOrd="0" presId="urn:microsoft.com/office/officeart/2009/3/layout/StepUpProcess"/>
    <dgm:cxn modelId="{3487BA28-1FE6-6F40-A532-A326F8F9E66C}" type="presParOf" srcId="{8BF5687D-2F47-594B-8570-A44DEE17D290}" destId="{3014E4D5-5C5D-D045-B149-C5AA10BE65FB}" srcOrd="1" destOrd="0" presId="urn:microsoft.com/office/officeart/2009/3/layout/StepUpProcess"/>
    <dgm:cxn modelId="{2735EC87-F12D-D745-8331-BE043C1A0B11}" type="presParOf" srcId="{8BF5687D-2F47-594B-8570-A44DEE17D290}" destId="{4A26D396-38D2-4F42-BABC-BB1AD07536FE}" srcOrd="2" destOrd="0" presId="urn:microsoft.com/office/officeart/2009/3/layout/StepUpProcess"/>
    <dgm:cxn modelId="{4F4A63C5-B504-2B41-80D0-857362F37298}" type="presParOf" srcId="{43FA5ED1-6DA4-5B4E-820B-0D2BDA0C033E}" destId="{882CDB1A-5298-3240-B566-785748C07342}" srcOrd="5" destOrd="0" presId="urn:microsoft.com/office/officeart/2009/3/layout/StepUpProcess"/>
    <dgm:cxn modelId="{1E86389C-BC49-4242-A8C0-D0E16A11AAC3}" type="presParOf" srcId="{882CDB1A-5298-3240-B566-785748C07342}" destId="{124F9202-6580-6149-A65E-47A3E8D1750C}" srcOrd="0" destOrd="0" presId="urn:microsoft.com/office/officeart/2009/3/layout/StepUpProcess"/>
    <dgm:cxn modelId="{09A28D5A-F7F7-134B-8ABA-6B2DBBDE3680}" type="presParOf" srcId="{43FA5ED1-6DA4-5B4E-820B-0D2BDA0C033E}" destId="{C5D0F91C-878C-4A4D-AD62-22B4BAA14855}" srcOrd="6" destOrd="0" presId="urn:microsoft.com/office/officeart/2009/3/layout/StepUpProcess"/>
    <dgm:cxn modelId="{4B584E60-7C7B-1942-AF81-343F638F1D6E}" type="presParOf" srcId="{C5D0F91C-878C-4A4D-AD62-22B4BAA14855}" destId="{A0E363BC-D90A-7A41-B148-20E483B7365B}" srcOrd="0" destOrd="0" presId="urn:microsoft.com/office/officeart/2009/3/layout/StepUpProcess"/>
    <dgm:cxn modelId="{F6FD3FA5-D2F6-6C41-9CCA-9A4F57530FED}" type="presParOf" srcId="{C5D0F91C-878C-4A4D-AD62-22B4BAA14855}" destId="{F2FD7883-5BDB-5A4C-AFE2-633A14216A3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F1FD38-4121-3F44-9B1E-449965B461AC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87E3A5-6FC4-0841-B75F-49A2A2ACA37D}">
      <dgm:prSet phldrT="[Text]" custT="1"/>
      <dgm:spPr/>
      <dgm:t>
        <a:bodyPr/>
        <a:lstStyle/>
        <a:p>
          <a:r>
            <a:rPr lang="en-US" sz="2000" dirty="0" err="1" smtClean="0"/>
            <a:t>Felszíni</a:t>
          </a:r>
          <a:r>
            <a:rPr lang="en-US" sz="2000" dirty="0" smtClean="0"/>
            <a:t> </a:t>
          </a:r>
          <a:r>
            <a:rPr lang="en-US" sz="2000" dirty="0" err="1" smtClean="0"/>
            <a:t>víz</a:t>
          </a:r>
          <a:endParaRPr lang="en-US" sz="2000" dirty="0"/>
        </a:p>
      </dgm:t>
    </dgm:pt>
    <dgm:pt modelId="{4FA9C69B-7FBD-CC47-8697-4B465622709E}" type="parTrans" cxnId="{FEAB5EC3-C0CB-0743-9F87-2C2B741C2925}">
      <dgm:prSet/>
      <dgm:spPr/>
      <dgm:t>
        <a:bodyPr/>
        <a:lstStyle/>
        <a:p>
          <a:endParaRPr lang="en-US"/>
        </a:p>
      </dgm:t>
    </dgm:pt>
    <dgm:pt modelId="{08E14280-B958-544F-8D85-194803E1F642}" type="sibTrans" cxnId="{FEAB5EC3-C0CB-0743-9F87-2C2B741C2925}">
      <dgm:prSet/>
      <dgm:spPr/>
      <dgm:t>
        <a:bodyPr/>
        <a:lstStyle/>
        <a:p>
          <a:endParaRPr lang="en-US"/>
        </a:p>
      </dgm:t>
    </dgm:pt>
    <dgm:pt modelId="{18088A36-59CC-6D4F-8055-B39A6EA5FA6D}">
      <dgm:prSet phldrT="[Text]" custT="1"/>
      <dgm:spPr/>
      <dgm:t>
        <a:bodyPr/>
        <a:lstStyle/>
        <a:p>
          <a:r>
            <a:rPr lang="en-US" sz="2000" dirty="0" err="1" smtClean="0"/>
            <a:t>Felszín</a:t>
          </a:r>
          <a:r>
            <a:rPr lang="en-US" sz="2000" dirty="0" smtClean="0"/>
            <a:t> </a:t>
          </a:r>
          <a:r>
            <a:rPr lang="en-US" sz="2000" dirty="0" err="1" smtClean="0"/>
            <a:t>alatti</a:t>
          </a:r>
          <a:r>
            <a:rPr lang="en-US" sz="2000" dirty="0" smtClean="0"/>
            <a:t> </a:t>
          </a:r>
          <a:r>
            <a:rPr lang="en-US" sz="2000" dirty="0" err="1" smtClean="0"/>
            <a:t>víz</a:t>
          </a:r>
          <a:endParaRPr lang="en-US" sz="2000" dirty="0"/>
        </a:p>
      </dgm:t>
    </dgm:pt>
    <dgm:pt modelId="{71540AAD-ABAE-BA45-809A-A9CF0780ADD9}" type="parTrans" cxnId="{0CEB3E70-77BD-D840-98AA-11DCBD74C7AB}">
      <dgm:prSet/>
      <dgm:spPr/>
      <dgm:t>
        <a:bodyPr/>
        <a:lstStyle/>
        <a:p>
          <a:endParaRPr lang="en-US"/>
        </a:p>
      </dgm:t>
    </dgm:pt>
    <dgm:pt modelId="{D714D6AD-85A6-1B4A-B04D-D7FBB1B3C590}" type="sibTrans" cxnId="{0CEB3E70-77BD-D840-98AA-11DCBD74C7AB}">
      <dgm:prSet/>
      <dgm:spPr/>
      <dgm:t>
        <a:bodyPr/>
        <a:lstStyle/>
        <a:p>
          <a:endParaRPr lang="en-US"/>
        </a:p>
      </dgm:t>
    </dgm:pt>
    <dgm:pt modelId="{F9DEAC9C-0151-2B47-B028-2030E585C019}">
      <dgm:prSet phldrT="[Text]" custT="1"/>
      <dgm:spPr/>
      <dgm:t>
        <a:bodyPr/>
        <a:lstStyle/>
        <a:p>
          <a:r>
            <a:rPr lang="en-US" sz="2000" dirty="0" err="1" smtClean="0"/>
            <a:t>Hálózat</a:t>
          </a:r>
          <a:r>
            <a:rPr lang="en-US" sz="2000" dirty="0" smtClean="0"/>
            <a:t> </a:t>
          </a:r>
          <a:r>
            <a:rPr lang="en-US" sz="2000" dirty="0" err="1" smtClean="0"/>
            <a:t>hidraulika</a:t>
          </a:r>
          <a:endParaRPr lang="en-US" sz="2000" dirty="0"/>
        </a:p>
      </dgm:t>
    </dgm:pt>
    <dgm:pt modelId="{506AC093-AB3F-6748-B535-2B73CF08EFB8}" type="parTrans" cxnId="{6D8BF5DD-BC20-9145-BA78-E7F3ACC301FC}">
      <dgm:prSet/>
      <dgm:spPr/>
      <dgm:t>
        <a:bodyPr/>
        <a:lstStyle/>
        <a:p>
          <a:endParaRPr lang="en-US"/>
        </a:p>
      </dgm:t>
    </dgm:pt>
    <dgm:pt modelId="{2291BAFA-4075-4547-9585-773B5A0246E6}" type="sibTrans" cxnId="{6D8BF5DD-BC20-9145-BA78-E7F3ACC301FC}">
      <dgm:prSet/>
      <dgm:spPr/>
      <dgm:t>
        <a:bodyPr/>
        <a:lstStyle/>
        <a:p>
          <a:endParaRPr lang="en-US"/>
        </a:p>
      </dgm:t>
    </dgm:pt>
    <dgm:pt modelId="{1EC9B9A6-F5C9-F247-B94D-3829B15994C9}">
      <dgm:prSet custT="1"/>
      <dgm:spPr/>
      <dgm:t>
        <a:bodyPr lIns="360000" rIns="360000"/>
        <a:lstStyle/>
        <a:p>
          <a:r>
            <a:rPr lang="hu-HU" sz="1800" dirty="0" smtClean="0"/>
            <a:t>Részletes 2D-3D hidraulikai, hordalék- és transzportmodell a vizsgált Duna szakaszon</a:t>
          </a:r>
          <a:endParaRPr lang="en-US" sz="1800" dirty="0"/>
        </a:p>
      </dgm:t>
    </dgm:pt>
    <dgm:pt modelId="{48D650EF-A26B-A449-B90C-23FAD41EB48C}" type="parTrans" cxnId="{F1996FFC-4823-1747-8A43-3483ED30AA32}">
      <dgm:prSet/>
      <dgm:spPr/>
      <dgm:t>
        <a:bodyPr/>
        <a:lstStyle/>
        <a:p>
          <a:endParaRPr lang="en-US"/>
        </a:p>
      </dgm:t>
    </dgm:pt>
    <dgm:pt modelId="{4A5C4FB3-228A-D543-B8F9-40E90D2A3F01}" type="sibTrans" cxnId="{F1996FFC-4823-1747-8A43-3483ED30AA32}">
      <dgm:prSet/>
      <dgm:spPr/>
      <dgm:t>
        <a:bodyPr/>
        <a:lstStyle/>
        <a:p>
          <a:endParaRPr lang="en-US"/>
        </a:p>
      </dgm:t>
    </dgm:pt>
    <dgm:pt modelId="{17F83CBB-9397-8147-9694-73490D03208C}">
      <dgm:prSet custT="1"/>
      <dgm:spPr/>
      <dgm:t>
        <a:bodyPr lIns="360000" rIns="360000"/>
        <a:lstStyle/>
        <a:p>
          <a:r>
            <a:rPr lang="hu-HU" sz="1800" dirty="0" smtClean="0"/>
            <a:t>Szennyezőanyag koncentráció modellezése a kavicságy mentén</a:t>
          </a:r>
          <a:endParaRPr lang="en-US" sz="1800" dirty="0"/>
        </a:p>
      </dgm:t>
    </dgm:pt>
    <dgm:pt modelId="{7BF2C1F5-4DCF-664E-83AA-7DEDC843431A}" type="parTrans" cxnId="{C908CAD8-B9C6-624A-9921-9D27DCAD9B41}">
      <dgm:prSet/>
      <dgm:spPr/>
      <dgm:t>
        <a:bodyPr/>
        <a:lstStyle/>
        <a:p>
          <a:endParaRPr lang="en-US"/>
        </a:p>
      </dgm:t>
    </dgm:pt>
    <dgm:pt modelId="{B782B9CF-AEC5-514D-B2B8-686E0CE62199}" type="sibTrans" cxnId="{C908CAD8-B9C6-624A-9921-9D27DCAD9B41}">
      <dgm:prSet/>
      <dgm:spPr/>
      <dgm:t>
        <a:bodyPr/>
        <a:lstStyle/>
        <a:p>
          <a:endParaRPr lang="en-US"/>
        </a:p>
      </dgm:t>
    </dgm:pt>
    <dgm:pt modelId="{A934A4F8-1DBF-7646-A724-D6A24F958F82}">
      <dgm:prSet custT="1"/>
      <dgm:spPr/>
      <dgm:t>
        <a:bodyPr lIns="360000" tIns="291600" rIns="360000"/>
        <a:lstStyle/>
        <a:p>
          <a:r>
            <a:rPr lang="hu-HU" sz="1800" dirty="0" smtClean="0"/>
            <a:t>Duna víz arányának meghatározása stabil oxigénizotóp-arány mérésekkel</a:t>
          </a:r>
          <a:endParaRPr lang="en-US" sz="1800" dirty="0"/>
        </a:p>
      </dgm:t>
    </dgm:pt>
    <dgm:pt modelId="{2F4A321A-7AAF-BF4D-B8DC-8490C9060822}" type="parTrans" cxnId="{E38C2A6D-D978-4443-A42C-B33A35A0ADCD}">
      <dgm:prSet/>
      <dgm:spPr/>
      <dgm:t>
        <a:bodyPr/>
        <a:lstStyle/>
        <a:p>
          <a:endParaRPr lang="en-US"/>
        </a:p>
      </dgm:t>
    </dgm:pt>
    <dgm:pt modelId="{F7995440-117B-F741-832A-D405E6C13982}" type="sibTrans" cxnId="{E38C2A6D-D978-4443-A42C-B33A35A0ADCD}">
      <dgm:prSet/>
      <dgm:spPr/>
      <dgm:t>
        <a:bodyPr/>
        <a:lstStyle/>
        <a:p>
          <a:endParaRPr lang="en-US"/>
        </a:p>
      </dgm:t>
    </dgm:pt>
    <dgm:pt modelId="{75A1851C-6ABA-8C48-BE08-8705D53F1159}">
      <dgm:prSet custT="1"/>
      <dgm:spPr>
        <a:solidFill>
          <a:srgbClr val="FFFFFF">
            <a:alpha val="90000"/>
          </a:srgbClr>
        </a:solidFill>
      </dgm:spPr>
      <dgm:t>
        <a:bodyPr lIns="360000" rIns="360000"/>
        <a:lstStyle/>
        <a:p>
          <a:r>
            <a:rPr lang="hu-HU" sz="1800" dirty="0" smtClean="0"/>
            <a:t>Ivóvízelosztó hálózatban történő változások jellemzése</a:t>
          </a:r>
          <a:endParaRPr lang="en-US" sz="1800" dirty="0"/>
        </a:p>
      </dgm:t>
    </dgm:pt>
    <dgm:pt modelId="{09338BEE-40EB-D146-9950-5A03A2D838FE}" type="parTrans" cxnId="{4C9AF7F6-839F-0346-94A7-27E21669F283}">
      <dgm:prSet/>
      <dgm:spPr/>
      <dgm:t>
        <a:bodyPr/>
        <a:lstStyle/>
        <a:p>
          <a:endParaRPr lang="en-US"/>
        </a:p>
      </dgm:t>
    </dgm:pt>
    <dgm:pt modelId="{675F6895-26A7-3E48-AA38-F7EE42583E6D}" type="sibTrans" cxnId="{4C9AF7F6-839F-0346-94A7-27E21669F283}">
      <dgm:prSet/>
      <dgm:spPr/>
      <dgm:t>
        <a:bodyPr/>
        <a:lstStyle/>
        <a:p>
          <a:endParaRPr lang="en-US"/>
        </a:p>
      </dgm:t>
    </dgm:pt>
    <dgm:pt modelId="{E62354E1-CE0E-3848-97DC-F6F5B3976E7E}">
      <dgm:prSet custT="1"/>
      <dgm:spPr/>
      <dgm:t>
        <a:bodyPr lIns="360000" tIns="291600" rIns="360000"/>
        <a:lstStyle/>
        <a:p>
          <a:r>
            <a:rPr lang="hu-HU" sz="1800" dirty="0" smtClean="0"/>
            <a:t>A felszín alatti víz áramlását és a kútkörnyezet hidraulikai viszonyainak meghatározása</a:t>
          </a:r>
          <a:endParaRPr lang="en-US" sz="1800" dirty="0"/>
        </a:p>
      </dgm:t>
    </dgm:pt>
    <dgm:pt modelId="{DD2E92B3-E6E3-DE44-87CD-273A2CB84B84}" type="parTrans" cxnId="{5906EBF5-B8DC-4041-8DFA-6597AF2FFA69}">
      <dgm:prSet/>
      <dgm:spPr/>
      <dgm:t>
        <a:bodyPr/>
        <a:lstStyle/>
        <a:p>
          <a:endParaRPr lang="en-US"/>
        </a:p>
      </dgm:t>
    </dgm:pt>
    <dgm:pt modelId="{A36C9F8A-A191-8E41-B5E4-926FD4B3E940}" type="sibTrans" cxnId="{5906EBF5-B8DC-4041-8DFA-6597AF2FFA69}">
      <dgm:prSet/>
      <dgm:spPr/>
      <dgm:t>
        <a:bodyPr/>
        <a:lstStyle/>
        <a:p>
          <a:endParaRPr lang="en-US"/>
        </a:p>
      </dgm:t>
    </dgm:pt>
    <dgm:pt modelId="{3E1874D4-FB87-3749-8CEF-BFAD0C1DA0AF}">
      <dgm:prSet custT="1"/>
      <dgm:spPr>
        <a:solidFill>
          <a:srgbClr val="FFFFFF">
            <a:alpha val="90000"/>
          </a:srgbClr>
        </a:solidFill>
      </dgm:spPr>
      <dgm:t>
        <a:bodyPr lIns="360000" rIns="360000"/>
        <a:lstStyle/>
        <a:p>
          <a:r>
            <a:rPr lang="hu-HU" sz="1800" dirty="0" smtClean="0"/>
            <a:t>Modellezés: betáplálásokból származó vizek aránya,  a tartózkodási idők</a:t>
          </a:r>
          <a:endParaRPr lang="en-US" sz="1800" dirty="0"/>
        </a:p>
      </dgm:t>
    </dgm:pt>
    <dgm:pt modelId="{87FD5E51-2067-6E4E-A5B9-8525B18BDA54}" type="parTrans" cxnId="{49E1264F-E1F1-8943-8EBC-668E63BEBDF9}">
      <dgm:prSet/>
      <dgm:spPr/>
      <dgm:t>
        <a:bodyPr/>
        <a:lstStyle/>
        <a:p>
          <a:endParaRPr lang="en-US"/>
        </a:p>
      </dgm:t>
    </dgm:pt>
    <dgm:pt modelId="{0E140AB5-3E1A-0F48-9C97-3AF1A7A54B5D}" type="sibTrans" cxnId="{49E1264F-E1F1-8943-8EBC-668E63BEBDF9}">
      <dgm:prSet/>
      <dgm:spPr/>
      <dgm:t>
        <a:bodyPr/>
        <a:lstStyle/>
        <a:p>
          <a:endParaRPr lang="en-US"/>
        </a:p>
      </dgm:t>
    </dgm:pt>
    <dgm:pt modelId="{FC651FAF-EA9E-894B-9614-552421F5A56B}" type="pres">
      <dgm:prSet presAssocID="{8AF1FD38-4121-3F44-9B1E-449965B461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B69795-D533-D04C-8632-739AC1F987DB}" type="pres">
      <dgm:prSet presAssocID="{6587E3A5-6FC4-0841-B75F-49A2A2ACA37D}" presName="parentLin" presStyleCnt="0"/>
      <dgm:spPr/>
    </dgm:pt>
    <dgm:pt modelId="{6B7EB853-3A4B-E741-9186-84CC0438B21D}" type="pres">
      <dgm:prSet presAssocID="{6587E3A5-6FC4-0841-B75F-49A2A2ACA37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AA3574F-370A-D74D-AA98-5F3CB46058F7}" type="pres">
      <dgm:prSet presAssocID="{6587E3A5-6FC4-0841-B75F-49A2A2ACA37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33253-5DF9-2746-9C9A-3D0A116514BB}" type="pres">
      <dgm:prSet presAssocID="{6587E3A5-6FC4-0841-B75F-49A2A2ACA37D}" presName="negativeSpace" presStyleCnt="0"/>
      <dgm:spPr/>
    </dgm:pt>
    <dgm:pt modelId="{5C8CA9F1-0AB7-D945-9DC9-E29BC6819694}" type="pres">
      <dgm:prSet presAssocID="{6587E3A5-6FC4-0841-B75F-49A2A2ACA37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3AD0B-60F9-C044-B253-0A0E6199A79B}" type="pres">
      <dgm:prSet presAssocID="{08E14280-B958-544F-8D85-194803E1F642}" presName="spaceBetweenRectangles" presStyleCnt="0"/>
      <dgm:spPr/>
    </dgm:pt>
    <dgm:pt modelId="{FB1157F7-4110-5743-9F0C-FF70E1CEBCED}" type="pres">
      <dgm:prSet presAssocID="{18088A36-59CC-6D4F-8055-B39A6EA5FA6D}" presName="parentLin" presStyleCnt="0"/>
      <dgm:spPr/>
    </dgm:pt>
    <dgm:pt modelId="{86576308-67B6-FE49-A3EB-AD9C9D5CA326}" type="pres">
      <dgm:prSet presAssocID="{18088A36-59CC-6D4F-8055-B39A6EA5FA6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C8CC435-72CB-5E4E-A89C-0044CF0692BE}" type="pres">
      <dgm:prSet presAssocID="{18088A36-59CC-6D4F-8055-B39A6EA5FA6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CFB72-C7C9-5042-84B4-3E3E5C01E592}" type="pres">
      <dgm:prSet presAssocID="{18088A36-59CC-6D4F-8055-B39A6EA5FA6D}" presName="negativeSpace" presStyleCnt="0"/>
      <dgm:spPr/>
    </dgm:pt>
    <dgm:pt modelId="{557E3FBA-EC1B-6940-9796-7DC3C01DBD0B}" type="pres">
      <dgm:prSet presAssocID="{18088A36-59CC-6D4F-8055-B39A6EA5FA6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588C5-A175-7D48-A798-210A070E0BFA}" type="pres">
      <dgm:prSet presAssocID="{D714D6AD-85A6-1B4A-B04D-D7FBB1B3C590}" presName="spaceBetweenRectangles" presStyleCnt="0"/>
      <dgm:spPr/>
    </dgm:pt>
    <dgm:pt modelId="{92DE5D8D-6E47-3C46-AA80-C370415A58ED}" type="pres">
      <dgm:prSet presAssocID="{F9DEAC9C-0151-2B47-B028-2030E585C019}" presName="parentLin" presStyleCnt="0"/>
      <dgm:spPr/>
    </dgm:pt>
    <dgm:pt modelId="{5430ADFD-2FB7-7F4A-BFF4-AF976F1BD99C}" type="pres">
      <dgm:prSet presAssocID="{F9DEAC9C-0151-2B47-B028-2030E585C01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E015243-20E9-C745-B5D9-9D05C663DC96}" type="pres">
      <dgm:prSet presAssocID="{F9DEAC9C-0151-2B47-B028-2030E585C01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62D12-7AD5-B446-9558-B6D2DFE87D28}" type="pres">
      <dgm:prSet presAssocID="{F9DEAC9C-0151-2B47-B028-2030E585C019}" presName="negativeSpace" presStyleCnt="0"/>
      <dgm:spPr/>
    </dgm:pt>
    <dgm:pt modelId="{48B82C47-4F4F-9F43-9EEB-1496AB39B3EE}" type="pres">
      <dgm:prSet presAssocID="{F9DEAC9C-0151-2B47-B028-2030E585C01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8669F9-A4EE-8F4C-BA09-2C806A972313}" type="presOf" srcId="{F9DEAC9C-0151-2B47-B028-2030E585C019}" destId="{5430ADFD-2FB7-7F4A-BFF4-AF976F1BD99C}" srcOrd="0" destOrd="0" presId="urn:microsoft.com/office/officeart/2005/8/layout/list1"/>
    <dgm:cxn modelId="{FCEC8281-00AB-2640-9595-F60F42292858}" type="presOf" srcId="{6587E3A5-6FC4-0841-B75F-49A2A2ACA37D}" destId="{6B7EB853-3A4B-E741-9186-84CC0438B21D}" srcOrd="0" destOrd="0" presId="urn:microsoft.com/office/officeart/2005/8/layout/list1"/>
    <dgm:cxn modelId="{F1996FFC-4823-1747-8A43-3483ED30AA32}" srcId="{6587E3A5-6FC4-0841-B75F-49A2A2ACA37D}" destId="{1EC9B9A6-F5C9-F247-B94D-3829B15994C9}" srcOrd="0" destOrd="0" parTransId="{48D650EF-A26B-A449-B90C-23FAD41EB48C}" sibTransId="{4A5C4FB3-228A-D543-B8F9-40E90D2A3F01}"/>
    <dgm:cxn modelId="{417F5DF6-A6C0-DE4E-87DB-4553FA07044D}" type="presOf" srcId="{F9DEAC9C-0151-2B47-B028-2030E585C019}" destId="{EE015243-20E9-C745-B5D9-9D05C663DC96}" srcOrd="1" destOrd="0" presId="urn:microsoft.com/office/officeart/2005/8/layout/list1"/>
    <dgm:cxn modelId="{68588B27-85B4-3F4D-94DE-744FE398BA30}" type="presOf" srcId="{3E1874D4-FB87-3749-8CEF-BFAD0C1DA0AF}" destId="{48B82C47-4F4F-9F43-9EEB-1496AB39B3EE}" srcOrd="0" destOrd="1" presId="urn:microsoft.com/office/officeart/2005/8/layout/list1"/>
    <dgm:cxn modelId="{BAA34EE6-80CA-7C4B-BFA2-68BAA616015C}" type="presOf" srcId="{1EC9B9A6-F5C9-F247-B94D-3829B15994C9}" destId="{5C8CA9F1-0AB7-D945-9DC9-E29BC6819694}" srcOrd="0" destOrd="0" presId="urn:microsoft.com/office/officeart/2005/8/layout/list1"/>
    <dgm:cxn modelId="{0CEB3E70-77BD-D840-98AA-11DCBD74C7AB}" srcId="{8AF1FD38-4121-3F44-9B1E-449965B461AC}" destId="{18088A36-59CC-6D4F-8055-B39A6EA5FA6D}" srcOrd="1" destOrd="0" parTransId="{71540AAD-ABAE-BA45-809A-A9CF0780ADD9}" sibTransId="{D714D6AD-85A6-1B4A-B04D-D7FBB1B3C590}"/>
    <dgm:cxn modelId="{E38C2A6D-D978-4443-A42C-B33A35A0ADCD}" srcId="{18088A36-59CC-6D4F-8055-B39A6EA5FA6D}" destId="{A934A4F8-1DBF-7646-A724-D6A24F958F82}" srcOrd="0" destOrd="0" parTransId="{2F4A321A-7AAF-BF4D-B8DC-8490C9060822}" sibTransId="{F7995440-117B-F741-832A-D405E6C13982}"/>
    <dgm:cxn modelId="{6D8BF5DD-BC20-9145-BA78-E7F3ACC301FC}" srcId="{8AF1FD38-4121-3F44-9B1E-449965B461AC}" destId="{F9DEAC9C-0151-2B47-B028-2030E585C019}" srcOrd="2" destOrd="0" parTransId="{506AC093-AB3F-6748-B535-2B73CF08EFB8}" sibTransId="{2291BAFA-4075-4547-9585-773B5A0246E6}"/>
    <dgm:cxn modelId="{EB7080F3-7364-9043-96C0-7169D833B692}" type="presOf" srcId="{6587E3A5-6FC4-0841-B75F-49A2A2ACA37D}" destId="{2AA3574F-370A-D74D-AA98-5F3CB46058F7}" srcOrd="1" destOrd="0" presId="urn:microsoft.com/office/officeart/2005/8/layout/list1"/>
    <dgm:cxn modelId="{4C9AF7F6-839F-0346-94A7-27E21669F283}" srcId="{F9DEAC9C-0151-2B47-B028-2030E585C019}" destId="{75A1851C-6ABA-8C48-BE08-8705D53F1159}" srcOrd="0" destOrd="0" parTransId="{09338BEE-40EB-D146-9950-5A03A2D838FE}" sibTransId="{675F6895-26A7-3E48-AA38-F7EE42583E6D}"/>
    <dgm:cxn modelId="{49E1264F-E1F1-8943-8EBC-668E63BEBDF9}" srcId="{F9DEAC9C-0151-2B47-B028-2030E585C019}" destId="{3E1874D4-FB87-3749-8CEF-BFAD0C1DA0AF}" srcOrd="1" destOrd="0" parTransId="{87FD5E51-2067-6E4E-A5B9-8525B18BDA54}" sibTransId="{0E140AB5-3E1A-0F48-9C97-3AF1A7A54B5D}"/>
    <dgm:cxn modelId="{644A190D-FDA5-FE49-9F02-CCBEDBD3F9A5}" type="presOf" srcId="{18088A36-59CC-6D4F-8055-B39A6EA5FA6D}" destId="{1C8CC435-72CB-5E4E-A89C-0044CF0692BE}" srcOrd="1" destOrd="0" presId="urn:microsoft.com/office/officeart/2005/8/layout/list1"/>
    <dgm:cxn modelId="{502AA3B4-FD83-B746-84FD-5F20FD14324D}" type="presOf" srcId="{18088A36-59CC-6D4F-8055-B39A6EA5FA6D}" destId="{86576308-67B6-FE49-A3EB-AD9C9D5CA326}" srcOrd="0" destOrd="0" presId="urn:microsoft.com/office/officeart/2005/8/layout/list1"/>
    <dgm:cxn modelId="{233493B3-54AA-4441-8842-56609226D26A}" type="presOf" srcId="{8AF1FD38-4121-3F44-9B1E-449965B461AC}" destId="{FC651FAF-EA9E-894B-9614-552421F5A56B}" srcOrd="0" destOrd="0" presId="urn:microsoft.com/office/officeart/2005/8/layout/list1"/>
    <dgm:cxn modelId="{5906EBF5-B8DC-4041-8DFA-6597AF2FFA69}" srcId="{18088A36-59CC-6D4F-8055-B39A6EA5FA6D}" destId="{E62354E1-CE0E-3848-97DC-F6F5B3976E7E}" srcOrd="1" destOrd="0" parTransId="{DD2E92B3-E6E3-DE44-87CD-273A2CB84B84}" sibTransId="{A36C9F8A-A191-8E41-B5E4-926FD4B3E940}"/>
    <dgm:cxn modelId="{FEAB5EC3-C0CB-0743-9F87-2C2B741C2925}" srcId="{8AF1FD38-4121-3F44-9B1E-449965B461AC}" destId="{6587E3A5-6FC4-0841-B75F-49A2A2ACA37D}" srcOrd="0" destOrd="0" parTransId="{4FA9C69B-7FBD-CC47-8697-4B465622709E}" sibTransId="{08E14280-B958-544F-8D85-194803E1F642}"/>
    <dgm:cxn modelId="{12440DC0-C351-1F4D-A2B8-38FE66E6EE5F}" type="presOf" srcId="{A934A4F8-1DBF-7646-A724-D6A24F958F82}" destId="{557E3FBA-EC1B-6940-9796-7DC3C01DBD0B}" srcOrd="0" destOrd="0" presId="urn:microsoft.com/office/officeart/2005/8/layout/list1"/>
    <dgm:cxn modelId="{BEF7ED8F-A81F-9E44-A009-5120D01B4B9E}" type="presOf" srcId="{75A1851C-6ABA-8C48-BE08-8705D53F1159}" destId="{48B82C47-4F4F-9F43-9EEB-1496AB39B3EE}" srcOrd="0" destOrd="0" presId="urn:microsoft.com/office/officeart/2005/8/layout/list1"/>
    <dgm:cxn modelId="{2E6D5232-A3F6-2247-A1E9-D9396516FD8B}" type="presOf" srcId="{17F83CBB-9397-8147-9694-73490D03208C}" destId="{5C8CA9F1-0AB7-D945-9DC9-E29BC6819694}" srcOrd="0" destOrd="1" presId="urn:microsoft.com/office/officeart/2005/8/layout/list1"/>
    <dgm:cxn modelId="{A912F5DC-300B-2848-A027-832E96B9C21E}" type="presOf" srcId="{E62354E1-CE0E-3848-97DC-F6F5B3976E7E}" destId="{557E3FBA-EC1B-6940-9796-7DC3C01DBD0B}" srcOrd="0" destOrd="1" presId="urn:microsoft.com/office/officeart/2005/8/layout/list1"/>
    <dgm:cxn modelId="{C908CAD8-B9C6-624A-9921-9D27DCAD9B41}" srcId="{6587E3A5-6FC4-0841-B75F-49A2A2ACA37D}" destId="{17F83CBB-9397-8147-9694-73490D03208C}" srcOrd="1" destOrd="0" parTransId="{7BF2C1F5-4DCF-664E-83AA-7DEDC843431A}" sibTransId="{B782B9CF-AEC5-514D-B2B8-686E0CE62199}"/>
    <dgm:cxn modelId="{AAE555C6-2F49-B24B-8983-002789A2C2E5}" type="presParOf" srcId="{FC651FAF-EA9E-894B-9614-552421F5A56B}" destId="{CAB69795-D533-D04C-8632-739AC1F987DB}" srcOrd="0" destOrd="0" presId="urn:microsoft.com/office/officeart/2005/8/layout/list1"/>
    <dgm:cxn modelId="{450EBF19-3511-FD42-82D8-7A74EA103737}" type="presParOf" srcId="{CAB69795-D533-D04C-8632-739AC1F987DB}" destId="{6B7EB853-3A4B-E741-9186-84CC0438B21D}" srcOrd="0" destOrd="0" presId="urn:microsoft.com/office/officeart/2005/8/layout/list1"/>
    <dgm:cxn modelId="{F19ACD8E-F993-1844-B7B5-0D74181B6183}" type="presParOf" srcId="{CAB69795-D533-D04C-8632-739AC1F987DB}" destId="{2AA3574F-370A-D74D-AA98-5F3CB46058F7}" srcOrd="1" destOrd="0" presId="urn:microsoft.com/office/officeart/2005/8/layout/list1"/>
    <dgm:cxn modelId="{02400854-FE15-C349-A6F9-D2C0BE8F61B5}" type="presParOf" srcId="{FC651FAF-EA9E-894B-9614-552421F5A56B}" destId="{36C33253-5DF9-2746-9C9A-3D0A116514BB}" srcOrd="1" destOrd="0" presId="urn:microsoft.com/office/officeart/2005/8/layout/list1"/>
    <dgm:cxn modelId="{66D2176D-DB5D-0542-9DAC-C2E4227E58F1}" type="presParOf" srcId="{FC651FAF-EA9E-894B-9614-552421F5A56B}" destId="{5C8CA9F1-0AB7-D945-9DC9-E29BC6819694}" srcOrd="2" destOrd="0" presId="urn:microsoft.com/office/officeart/2005/8/layout/list1"/>
    <dgm:cxn modelId="{F2A3841F-4073-2A4D-8C07-5E9D4340FF95}" type="presParOf" srcId="{FC651FAF-EA9E-894B-9614-552421F5A56B}" destId="{89B3AD0B-60F9-C044-B253-0A0E6199A79B}" srcOrd="3" destOrd="0" presId="urn:microsoft.com/office/officeart/2005/8/layout/list1"/>
    <dgm:cxn modelId="{3EEDDF10-78EF-CA48-A92D-54D7B73360A1}" type="presParOf" srcId="{FC651FAF-EA9E-894B-9614-552421F5A56B}" destId="{FB1157F7-4110-5743-9F0C-FF70E1CEBCED}" srcOrd="4" destOrd="0" presId="urn:microsoft.com/office/officeart/2005/8/layout/list1"/>
    <dgm:cxn modelId="{E6D320E1-5EF3-7843-822A-748D756B282E}" type="presParOf" srcId="{FB1157F7-4110-5743-9F0C-FF70E1CEBCED}" destId="{86576308-67B6-FE49-A3EB-AD9C9D5CA326}" srcOrd="0" destOrd="0" presId="urn:microsoft.com/office/officeart/2005/8/layout/list1"/>
    <dgm:cxn modelId="{0F16B680-08B7-3142-95A9-B0E848379E77}" type="presParOf" srcId="{FB1157F7-4110-5743-9F0C-FF70E1CEBCED}" destId="{1C8CC435-72CB-5E4E-A89C-0044CF0692BE}" srcOrd="1" destOrd="0" presId="urn:microsoft.com/office/officeart/2005/8/layout/list1"/>
    <dgm:cxn modelId="{239FCA0A-27FB-4A4C-8625-72A4695971B0}" type="presParOf" srcId="{FC651FAF-EA9E-894B-9614-552421F5A56B}" destId="{E18CFB72-C7C9-5042-84B4-3E3E5C01E592}" srcOrd="5" destOrd="0" presId="urn:microsoft.com/office/officeart/2005/8/layout/list1"/>
    <dgm:cxn modelId="{50EC3840-F527-C443-BEB4-293236082835}" type="presParOf" srcId="{FC651FAF-EA9E-894B-9614-552421F5A56B}" destId="{557E3FBA-EC1B-6940-9796-7DC3C01DBD0B}" srcOrd="6" destOrd="0" presId="urn:microsoft.com/office/officeart/2005/8/layout/list1"/>
    <dgm:cxn modelId="{26DE4FB3-486F-AB46-BF92-B8B873E91064}" type="presParOf" srcId="{FC651FAF-EA9E-894B-9614-552421F5A56B}" destId="{D1B588C5-A175-7D48-A798-210A070E0BFA}" srcOrd="7" destOrd="0" presId="urn:microsoft.com/office/officeart/2005/8/layout/list1"/>
    <dgm:cxn modelId="{4E77949A-EA39-EF44-94EA-D2966D564EA2}" type="presParOf" srcId="{FC651FAF-EA9E-894B-9614-552421F5A56B}" destId="{92DE5D8D-6E47-3C46-AA80-C370415A58ED}" srcOrd="8" destOrd="0" presId="urn:microsoft.com/office/officeart/2005/8/layout/list1"/>
    <dgm:cxn modelId="{580F2A3F-B69E-1C41-BDCC-4A6B48B86838}" type="presParOf" srcId="{92DE5D8D-6E47-3C46-AA80-C370415A58ED}" destId="{5430ADFD-2FB7-7F4A-BFF4-AF976F1BD99C}" srcOrd="0" destOrd="0" presId="urn:microsoft.com/office/officeart/2005/8/layout/list1"/>
    <dgm:cxn modelId="{673ABF1F-930D-2642-8319-C73DCFF02619}" type="presParOf" srcId="{92DE5D8D-6E47-3C46-AA80-C370415A58ED}" destId="{EE015243-20E9-C745-B5D9-9D05C663DC96}" srcOrd="1" destOrd="0" presId="urn:microsoft.com/office/officeart/2005/8/layout/list1"/>
    <dgm:cxn modelId="{B2D31C2B-2C2A-1E44-9462-604843CC73B2}" type="presParOf" srcId="{FC651FAF-EA9E-894B-9614-552421F5A56B}" destId="{BE962D12-7AD5-B446-9558-B6D2DFE87D28}" srcOrd="9" destOrd="0" presId="urn:microsoft.com/office/officeart/2005/8/layout/list1"/>
    <dgm:cxn modelId="{9AEF75AD-9011-DC42-944D-A6166BFA7539}" type="presParOf" srcId="{FC651FAF-EA9E-894B-9614-552421F5A56B}" destId="{48B82C47-4F4F-9F43-9EEB-1496AB39B3E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D4B56-91FF-DD40-921D-358903C51A92}">
      <dsp:nvSpPr>
        <dsp:cNvPr id="0" name=""/>
        <dsp:cNvSpPr/>
      </dsp:nvSpPr>
      <dsp:spPr>
        <a:xfrm rot="5400000">
          <a:off x="344528" y="2040053"/>
          <a:ext cx="1033930" cy="172043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2AA8E6-B507-0247-800E-0757928ADF69}">
      <dsp:nvSpPr>
        <dsp:cNvPr id="0" name=""/>
        <dsp:cNvSpPr/>
      </dsp:nvSpPr>
      <dsp:spPr>
        <a:xfrm>
          <a:off x="171940" y="2554093"/>
          <a:ext cx="1553220" cy="136148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>
        <a:off x="171940" y="2554093"/>
        <a:ext cx="1553220" cy="1361488"/>
      </dsp:txXfrm>
    </dsp:sp>
    <dsp:sp modelId="{F2366EFA-F1F5-CD48-9C4B-61D59E6E2410}">
      <dsp:nvSpPr>
        <dsp:cNvPr id="0" name=""/>
        <dsp:cNvSpPr/>
      </dsp:nvSpPr>
      <dsp:spPr>
        <a:xfrm>
          <a:off x="1432100" y="1913393"/>
          <a:ext cx="293060" cy="29306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14EAB4-2F0C-064F-BD29-798D75EC0DE6}">
      <dsp:nvSpPr>
        <dsp:cNvPr id="0" name=""/>
        <dsp:cNvSpPr/>
      </dsp:nvSpPr>
      <dsp:spPr>
        <a:xfrm rot="5400000">
          <a:off x="2245973" y="1569539"/>
          <a:ext cx="1033930" cy="172043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DB3E33-0BFD-FA4A-BC2C-C2559957F42B}">
      <dsp:nvSpPr>
        <dsp:cNvPr id="0" name=""/>
        <dsp:cNvSpPr/>
      </dsp:nvSpPr>
      <dsp:spPr>
        <a:xfrm>
          <a:off x="2073385" y="2083579"/>
          <a:ext cx="1553220" cy="1361488"/>
        </a:xfrm>
        <a:prstGeom prst="rect">
          <a:avLst/>
        </a:prstGeom>
        <a:blipFill dpi="0" rotWithShape="0">
          <a:blip xmlns:r="http://schemas.openxmlformats.org/officeDocument/2006/relationships" r:embed="rId2"/>
          <a:srcRect/>
          <a:stretch>
            <a:fillRect t="-27060"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073385" y="2083579"/>
        <a:ext cx="1553220" cy="1361488"/>
      </dsp:txXfrm>
    </dsp:sp>
    <dsp:sp modelId="{D508C587-AE7A-3547-B6D8-DC1C1B553B2D}">
      <dsp:nvSpPr>
        <dsp:cNvPr id="0" name=""/>
        <dsp:cNvSpPr/>
      </dsp:nvSpPr>
      <dsp:spPr>
        <a:xfrm>
          <a:off x="3333545" y="1442878"/>
          <a:ext cx="293060" cy="29306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1BD927-27B3-AC42-8B74-DF546AA88D68}">
      <dsp:nvSpPr>
        <dsp:cNvPr id="0" name=""/>
        <dsp:cNvSpPr/>
      </dsp:nvSpPr>
      <dsp:spPr>
        <a:xfrm rot="5400000">
          <a:off x="4147418" y="884794"/>
          <a:ext cx="1033930" cy="172043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14E4D5-5C5D-D045-B149-C5AA10BE65FB}">
      <dsp:nvSpPr>
        <dsp:cNvPr id="0" name=""/>
        <dsp:cNvSpPr/>
      </dsp:nvSpPr>
      <dsp:spPr>
        <a:xfrm>
          <a:off x="4014903" y="1425642"/>
          <a:ext cx="1553220" cy="1361488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014903" y="1425642"/>
        <a:ext cx="1553220" cy="1361488"/>
      </dsp:txXfrm>
    </dsp:sp>
    <dsp:sp modelId="{4A26D396-38D2-4F42-BABC-BB1AD07536FE}">
      <dsp:nvSpPr>
        <dsp:cNvPr id="0" name=""/>
        <dsp:cNvSpPr/>
      </dsp:nvSpPr>
      <dsp:spPr>
        <a:xfrm>
          <a:off x="5203638" y="784222"/>
          <a:ext cx="293060" cy="29306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E363BC-D90A-7A41-B148-20E483B7365B}">
      <dsp:nvSpPr>
        <dsp:cNvPr id="0" name=""/>
        <dsp:cNvSpPr/>
      </dsp:nvSpPr>
      <dsp:spPr>
        <a:xfrm rot="5400000">
          <a:off x="6053595" y="64098"/>
          <a:ext cx="1033930" cy="172043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FD7883-5BDB-5A4C-AFE2-633A14216A34}">
      <dsp:nvSpPr>
        <dsp:cNvPr id="0" name=""/>
        <dsp:cNvSpPr/>
      </dsp:nvSpPr>
      <dsp:spPr>
        <a:xfrm>
          <a:off x="5877548" y="311552"/>
          <a:ext cx="1553220" cy="1361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?</a:t>
          </a:r>
          <a:endParaRPr lang="en-US" sz="6500" kern="1200" dirty="0"/>
        </a:p>
      </dsp:txBody>
      <dsp:txXfrm>
        <a:off x="5877548" y="311552"/>
        <a:ext cx="1553220" cy="1361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CA9F1-0AB7-D945-9DC9-E29BC6819694}">
      <dsp:nvSpPr>
        <dsp:cNvPr id="0" name=""/>
        <dsp:cNvSpPr/>
      </dsp:nvSpPr>
      <dsp:spPr>
        <a:xfrm>
          <a:off x="0" y="202700"/>
          <a:ext cx="8280859" cy="1187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0" tIns="270764" rIns="36000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Részletes 2D-3D hidraulikai, hordalék- és transzportmodell a vizsgált Duna szakaszon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Szennyezőanyag koncentráció modellezése a kavicságy mentén</a:t>
          </a:r>
          <a:endParaRPr lang="en-US" sz="1800" kern="1200" dirty="0"/>
        </a:p>
      </dsp:txBody>
      <dsp:txXfrm>
        <a:off x="0" y="202700"/>
        <a:ext cx="8280859" cy="1187550"/>
      </dsp:txXfrm>
    </dsp:sp>
    <dsp:sp modelId="{2AA3574F-370A-D74D-AA98-5F3CB46058F7}">
      <dsp:nvSpPr>
        <dsp:cNvPr id="0" name=""/>
        <dsp:cNvSpPr/>
      </dsp:nvSpPr>
      <dsp:spPr>
        <a:xfrm>
          <a:off x="414042" y="10820"/>
          <a:ext cx="5796601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8" tIns="0" rIns="21909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Felszíni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víz</a:t>
          </a:r>
          <a:endParaRPr lang="en-US" sz="2000" kern="1200" dirty="0"/>
        </a:p>
      </dsp:txBody>
      <dsp:txXfrm>
        <a:off x="432776" y="29554"/>
        <a:ext cx="5759133" cy="346292"/>
      </dsp:txXfrm>
    </dsp:sp>
    <dsp:sp modelId="{557E3FBA-EC1B-6940-9796-7DC3C01DBD0B}">
      <dsp:nvSpPr>
        <dsp:cNvPr id="0" name=""/>
        <dsp:cNvSpPr/>
      </dsp:nvSpPr>
      <dsp:spPr>
        <a:xfrm>
          <a:off x="0" y="1652330"/>
          <a:ext cx="8280859" cy="1208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0" tIns="291600" rIns="36000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Duna víz arányának meghatározása stabil oxigénizotóp-arány mérésekkel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A felszín alatti víz áramlását és a kútkörnyezet hidraulikai viszonyainak meghatározása</a:t>
          </a:r>
          <a:endParaRPr lang="en-US" sz="1800" kern="1200" dirty="0"/>
        </a:p>
      </dsp:txBody>
      <dsp:txXfrm>
        <a:off x="0" y="1652330"/>
        <a:ext cx="8280859" cy="1208025"/>
      </dsp:txXfrm>
    </dsp:sp>
    <dsp:sp modelId="{1C8CC435-72CB-5E4E-A89C-0044CF0692BE}">
      <dsp:nvSpPr>
        <dsp:cNvPr id="0" name=""/>
        <dsp:cNvSpPr/>
      </dsp:nvSpPr>
      <dsp:spPr>
        <a:xfrm>
          <a:off x="414042" y="1460450"/>
          <a:ext cx="5796601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8" tIns="0" rIns="21909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Felszín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alatti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víz</a:t>
          </a:r>
          <a:endParaRPr lang="en-US" sz="2000" kern="1200" dirty="0"/>
        </a:p>
      </dsp:txBody>
      <dsp:txXfrm>
        <a:off x="432776" y="1479184"/>
        <a:ext cx="5759133" cy="346292"/>
      </dsp:txXfrm>
    </dsp:sp>
    <dsp:sp modelId="{48B82C47-4F4F-9F43-9EEB-1496AB39B3EE}">
      <dsp:nvSpPr>
        <dsp:cNvPr id="0" name=""/>
        <dsp:cNvSpPr/>
      </dsp:nvSpPr>
      <dsp:spPr>
        <a:xfrm>
          <a:off x="0" y="3122435"/>
          <a:ext cx="8280859" cy="941850"/>
        </a:xfrm>
        <a:prstGeom prst="rect">
          <a:avLst/>
        </a:prstGeom>
        <a:solidFill>
          <a:srgbClr val="FFFFFF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0" tIns="270764" rIns="36000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Ivóvízelosztó hálózatban történő változások jellemzése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Modellezés: betáplálásokból származó vizek aránya,  a tartózkodási idők</a:t>
          </a:r>
          <a:endParaRPr lang="en-US" sz="1800" kern="1200" dirty="0"/>
        </a:p>
      </dsp:txBody>
      <dsp:txXfrm>
        <a:off x="0" y="3122435"/>
        <a:ext cx="8280859" cy="941850"/>
      </dsp:txXfrm>
    </dsp:sp>
    <dsp:sp modelId="{EE015243-20E9-C745-B5D9-9D05C663DC96}">
      <dsp:nvSpPr>
        <dsp:cNvPr id="0" name=""/>
        <dsp:cNvSpPr/>
      </dsp:nvSpPr>
      <dsp:spPr>
        <a:xfrm>
          <a:off x="414042" y="2930555"/>
          <a:ext cx="5796601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8" tIns="0" rIns="21909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Hálózat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hidraulika</a:t>
          </a:r>
          <a:endParaRPr lang="en-US" sz="2000" kern="1200" dirty="0"/>
        </a:p>
      </dsp:txBody>
      <dsp:txXfrm>
        <a:off x="432776" y="2949289"/>
        <a:ext cx="5759133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FEE63-A9AC-6641-8511-BB7A131C9DD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57E06-6D32-F440-8120-F9ADDEB2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84550" y="0"/>
            <a:ext cx="575945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1B5C93">
                  <a:alpha val="91765"/>
                </a:srgbClr>
              </a:gs>
              <a:gs pos="18000">
                <a:schemeClr val="tx2">
                  <a:alpha val="75000"/>
                  <a:lumMod val="100000"/>
                </a:schemeClr>
              </a:gs>
              <a:gs pos="54000">
                <a:srgbClr val="00386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838" y="303213"/>
            <a:ext cx="4968875" cy="1963725"/>
          </a:xfrm>
        </p:spPr>
        <p:txBody>
          <a:bodyPr anchor="b" anchorCtr="0"/>
          <a:lstStyle>
            <a:lvl1pPr algn="l">
              <a:defRPr sz="3400" b="0" i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 smtClean="0"/>
              <a:t>Ez</a:t>
            </a:r>
            <a:r>
              <a:rPr lang="en-US" dirty="0" smtClean="0"/>
              <a:t> a </a:t>
            </a:r>
            <a:r>
              <a:rPr lang="en-US" dirty="0" err="1" smtClean="0"/>
              <a:t>címsor</a:t>
            </a:r>
            <a:r>
              <a:rPr lang="en-US" dirty="0" smtClean="0"/>
              <a:t> a </a:t>
            </a:r>
            <a:r>
              <a:rPr lang="en-US" dirty="0" err="1" smtClean="0"/>
              <a:t>prezentáció</a:t>
            </a:r>
            <a:r>
              <a:rPr lang="en-US" dirty="0" smtClean="0"/>
              <a:t> </a:t>
            </a:r>
            <a:r>
              <a:rPr lang="en-US" dirty="0" err="1" smtClean="0"/>
              <a:t>címsorának</a:t>
            </a:r>
            <a:r>
              <a:rPr lang="en-US" dirty="0" smtClean="0"/>
              <a:t> </a:t>
            </a:r>
            <a:r>
              <a:rPr lang="en-US" dirty="0" err="1" smtClean="0"/>
              <a:t>helye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9837" y="3184524"/>
            <a:ext cx="4968875" cy="638081"/>
          </a:xfrm>
        </p:spPr>
        <p:txBody>
          <a:bodyPr/>
          <a:lstStyle>
            <a:lvl1pPr marL="0" indent="0" algn="l">
              <a:buNone/>
              <a:defRPr sz="2100" b="1" i="0" cap="all" spc="1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 smtClean="0"/>
              <a:t>Előadó</a:t>
            </a:r>
            <a:r>
              <a:rPr lang="en-US" dirty="0" smtClean="0"/>
              <a:t> </a:t>
            </a:r>
            <a:r>
              <a:rPr lang="en-US" dirty="0" err="1" smtClean="0"/>
              <a:t>neve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5" y="498052"/>
            <a:ext cx="1909813" cy="12588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8" y="2664110"/>
            <a:ext cx="395630" cy="50292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79838" y="3822605"/>
            <a:ext cx="4968874" cy="657320"/>
          </a:xfrm>
        </p:spPr>
        <p:txBody>
          <a:bodyPr/>
          <a:lstStyle>
            <a:lvl1pPr marL="0" indent="0">
              <a:buNone/>
              <a:defRPr sz="1600" cap="all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Intézmény</a:t>
            </a:r>
            <a:r>
              <a:rPr lang="en-US" dirty="0" smtClean="0"/>
              <a:t> </a:t>
            </a:r>
            <a:r>
              <a:rPr lang="en-US" dirty="0" err="1" smtClean="0"/>
              <a:t>neve</a:t>
            </a:r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779838" y="4285851"/>
            <a:ext cx="2128043" cy="239950"/>
          </a:xfrm>
        </p:spPr>
        <p:txBody>
          <a:bodyPr anchor="b"/>
          <a:lstStyle>
            <a:lvl1pPr marL="0" indent="0">
              <a:buNone/>
              <a:defRPr sz="1500" cap="all" spc="100" baseline="0">
                <a:solidFill>
                  <a:srgbClr val="BACEE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2018. November 00.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04029" y="4285851"/>
            <a:ext cx="31805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kern="1200" spc="200" baseline="0" dirty="0" smtClean="0">
                <a:solidFill>
                  <a:srgbClr val="BACEE3"/>
                </a:solidFill>
                <a:effectLst/>
                <a:latin typeface="Ideal Sans Book" charset="0"/>
                <a:ea typeface="Ideal Sans Book" charset="0"/>
                <a:cs typeface="Ideal Sans Book" charset="0"/>
              </a:rPr>
              <a:t>2018</a:t>
            </a:r>
            <a:r>
              <a:rPr lang="en-US" sz="1100" b="1" i="1" kern="1200" spc="200" baseline="0" dirty="0" smtClean="0">
                <a:solidFill>
                  <a:schemeClr val="tx1"/>
                </a:solidFill>
                <a:effectLst/>
                <a:latin typeface="Ideal Sans Book" charset="0"/>
                <a:ea typeface="Ideal Sans Book" charset="0"/>
                <a:cs typeface="Ideal Sans Book" charset="0"/>
              </a:rPr>
              <a:t> </a:t>
            </a:r>
            <a:r>
              <a:rPr lang="en-US" sz="1100" b="1" i="1" kern="1200" spc="200" baseline="0" dirty="0" smtClean="0">
                <a:solidFill>
                  <a:srgbClr val="00386E"/>
                </a:solidFill>
                <a:effectLst/>
                <a:latin typeface="Ideal Sans Book" charset="0"/>
                <a:ea typeface="Ideal Sans Book" charset="0"/>
                <a:cs typeface="Ideal Sans Book" charset="0"/>
              </a:rPr>
              <a:t>HATÁRTALAN TUDOMÁNY</a:t>
            </a:r>
            <a:endParaRPr lang="hu-HU" sz="1100" b="1" i="1" spc="200" baseline="0" dirty="0">
              <a:solidFill>
                <a:srgbClr val="00386E"/>
              </a:solidFill>
              <a:latin typeface="Ideal Sans Book" charset="0"/>
              <a:ea typeface="Ideal Sans Book" charset="0"/>
              <a:cs typeface="Ideal Sans Boo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84549" y="3559502"/>
            <a:ext cx="5757856" cy="158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26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orient="horz" pos="282" userDrawn="1">
          <p15:clr>
            <a:srgbClr val="FBAE40"/>
          </p15:clr>
        </p15:guide>
        <p15:guide id="3" pos="2381" userDrawn="1">
          <p15:clr>
            <a:srgbClr val="FBAE40"/>
          </p15:clr>
        </p15:guide>
        <p15:guide id="4" orient="horz" pos="2006" userDrawn="1">
          <p15:clr>
            <a:srgbClr val="FBAE40"/>
          </p15:clr>
        </p15:guide>
        <p15:guide id="5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Ez</a:t>
            </a:r>
            <a:r>
              <a:rPr lang="en-US" dirty="0" smtClean="0"/>
              <a:t> a </a:t>
            </a:r>
            <a:r>
              <a:rPr lang="en-US" dirty="0" err="1" smtClean="0"/>
              <a:t>címsor</a:t>
            </a:r>
            <a:r>
              <a:rPr lang="en-US" dirty="0" smtClean="0"/>
              <a:t> a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címének</a:t>
            </a:r>
            <a:r>
              <a:rPr lang="en-US" dirty="0" smtClean="0"/>
              <a:t> a </a:t>
            </a:r>
            <a:r>
              <a:rPr lang="en-US" dirty="0" err="1" smtClean="0"/>
              <a:t>helye</a:t>
            </a:r>
            <a:r>
              <a:rPr lang="en-US" dirty="0" smtClean="0"/>
              <a:t>, </a:t>
            </a:r>
            <a:r>
              <a:rPr lang="en-US" dirty="0" err="1" smtClean="0"/>
              <a:t>kérjük</a:t>
            </a:r>
            <a:r>
              <a:rPr lang="en-US" dirty="0" smtClean="0"/>
              <a:t>, ide </a:t>
            </a:r>
            <a:r>
              <a:rPr lang="en-US" dirty="0" err="1" smtClean="0"/>
              <a:t>írja</a:t>
            </a:r>
            <a:r>
              <a:rPr lang="en-US" dirty="0" smtClean="0"/>
              <a:t> a </a:t>
            </a:r>
            <a:r>
              <a:rPr lang="en-US" dirty="0" err="1" smtClean="0"/>
              <a:t>címet</a:t>
            </a:r>
            <a:r>
              <a:rPr lang="en-US" dirty="0" smtClean="0"/>
              <a:t>, </a:t>
            </a:r>
            <a:r>
              <a:rPr lang="en-US" dirty="0" err="1" smtClean="0"/>
              <a:t>amely</a:t>
            </a:r>
            <a:r>
              <a:rPr lang="en-US" dirty="0" smtClean="0"/>
              <a:t> </a:t>
            </a:r>
            <a:r>
              <a:rPr lang="en-US" dirty="0" err="1" smtClean="0"/>
              <a:t>kétsoros</a:t>
            </a:r>
            <a:r>
              <a:rPr lang="en-US" dirty="0" smtClean="0"/>
              <a:t> is </a:t>
            </a:r>
            <a:r>
              <a:rPr lang="en-US" dirty="0" err="1" smtClean="0"/>
              <a:t>lehet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988" y="1491925"/>
            <a:ext cx="7705725" cy="2988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emlékezetes</a:t>
            </a:r>
            <a:r>
              <a:rPr lang="en-US" dirty="0" smtClean="0"/>
              <a:t> </a:t>
            </a:r>
            <a:r>
              <a:rPr lang="en-US" dirty="0" err="1" smtClean="0"/>
              <a:t>prezentáció</a:t>
            </a:r>
            <a:r>
              <a:rPr lang="en-US" dirty="0" smtClean="0"/>
              <a:t> </a:t>
            </a:r>
            <a:r>
              <a:rPr lang="en-US" dirty="0" err="1" smtClean="0"/>
              <a:t>fő</a:t>
            </a:r>
            <a:r>
              <a:rPr lang="en-US" dirty="0" smtClean="0"/>
              <a:t> </a:t>
            </a:r>
            <a:r>
              <a:rPr lang="en-US" dirty="0" err="1" smtClean="0"/>
              <a:t>jellemzője</a:t>
            </a:r>
            <a:r>
              <a:rPr lang="en-US" dirty="0" smtClean="0"/>
              <a:t> a </a:t>
            </a:r>
            <a:r>
              <a:rPr lang="en-US" dirty="0" err="1" smtClean="0"/>
              <a:t>viszonylag</a:t>
            </a:r>
            <a:r>
              <a:rPr lang="en-US" dirty="0" smtClean="0"/>
              <a:t> </a:t>
            </a:r>
            <a:r>
              <a:rPr lang="en-US" dirty="0" err="1" smtClean="0"/>
              <a:t>kevés</a:t>
            </a:r>
            <a:r>
              <a:rPr lang="en-US" dirty="0" smtClean="0"/>
              <a:t>, de </a:t>
            </a:r>
            <a:r>
              <a:rPr lang="en-US" dirty="0" err="1" smtClean="0"/>
              <a:t>informatív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viszonylag</a:t>
            </a:r>
            <a:r>
              <a:rPr lang="en-US" dirty="0" smtClean="0"/>
              <a:t> </a:t>
            </a:r>
            <a:r>
              <a:rPr lang="en-US" dirty="0" err="1" smtClean="0"/>
              <a:t>rövid</a:t>
            </a:r>
            <a:r>
              <a:rPr lang="en-US" dirty="0" smtClean="0"/>
              <a:t>, </a:t>
            </a:r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strukturált</a:t>
            </a:r>
            <a:r>
              <a:rPr lang="en-US" dirty="0" smtClean="0"/>
              <a:t> </a:t>
            </a:r>
            <a:r>
              <a:rPr lang="en-US" dirty="0" err="1" smtClean="0"/>
              <a:t>szöveg</a:t>
            </a:r>
            <a:r>
              <a:rPr lang="en-US" dirty="0" smtClean="0"/>
              <a:t>. A </a:t>
            </a:r>
            <a:r>
              <a:rPr lang="en-US" dirty="0" err="1" smtClean="0"/>
              <a:t>legkisebb</a:t>
            </a:r>
            <a:r>
              <a:rPr lang="en-US" dirty="0" smtClean="0"/>
              <a:t>, </a:t>
            </a:r>
            <a:r>
              <a:rPr lang="en-US" dirty="0" err="1" smtClean="0"/>
              <a:t>az</a:t>
            </a:r>
            <a:r>
              <a:rPr lang="en-US" dirty="0" smtClean="0"/>
              <a:t> MTA </a:t>
            </a:r>
            <a:r>
              <a:rPr lang="en-US" dirty="0" err="1" smtClean="0"/>
              <a:t>Székház</a:t>
            </a:r>
            <a:r>
              <a:rPr lang="en-US" dirty="0" smtClean="0"/>
              <a:t> </a:t>
            </a:r>
            <a:r>
              <a:rPr lang="en-US" dirty="0" err="1" smtClean="0"/>
              <a:t>Dísztermének</a:t>
            </a:r>
            <a:r>
              <a:rPr lang="en-US" dirty="0" smtClean="0"/>
              <a:t> </a:t>
            </a:r>
            <a:r>
              <a:rPr lang="en-US" dirty="0" err="1" smtClean="0"/>
              <a:t>utolsó</a:t>
            </a:r>
            <a:r>
              <a:rPr lang="en-US" dirty="0" smtClean="0"/>
              <a:t> </a:t>
            </a:r>
            <a:r>
              <a:rPr lang="en-US" dirty="0" err="1" smtClean="0"/>
              <a:t>sorából</a:t>
            </a:r>
            <a:r>
              <a:rPr lang="en-US" dirty="0" smtClean="0"/>
              <a:t> is </a:t>
            </a:r>
            <a:r>
              <a:rPr lang="en-US" dirty="0" err="1" smtClean="0"/>
              <a:t>még</a:t>
            </a:r>
            <a:r>
              <a:rPr lang="en-US" dirty="0" smtClean="0"/>
              <a:t> </a:t>
            </a:r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olvasható</a:t>
            </a:r>
            <a:r>
              <a:rPr lang="en-US" dirty="0" smtClean="0"/>
              <a:t> </a:t>
            </a:r>
            <a:r>
              <a:rPr lang="en-US" dirty="0" err="1" smtClean="0"/>
              <a:t>betűméret</a:t>
            </a:r>
            <a:r>
              <a:rPr lang="en-US" dirty="0" smtClean="0"/>
              <a:t>: 18 </a:t>
            </a:r>
            <a:r>
              <a:rPr lang="en-US" dirty="0" err="1" smtClean="0"/>
              <a:t>pont</a:t>
            </a:r>
            <a:r>
              <a:rPr lang="en-US" dirty="0" smtClean="0"/>
              <a:t>. A </a:t>
            </a:r>
            <a:r>
              <a:rPr lang="en-US" dirty="0" err="1" smtClean="0"/>
              <a:t>diára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ikonok</a:t>
            </a:r>
            <a:r>
              <a:rPr lang="en-US" dirty="0" smtClean="0"/>
              <a:t> </a:t>
            </a:r>
            <a:r>
              <a:rPr lang="en-US" dirty="0" err="1" smtClean="0"/>
              <a:t>segítségével</a:t>
            </a:r>
            <a:r>
              <a:rPr lang="en-US" dirty="0" smtClean="0"/>
              <a:t> </a:t>
            </a:r>
            <a:r>
              <a:rPr lang="en-US" dirty="0" err="1" smtClean="0"/>
              <a:t>beszúrhatók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szöveges</a:t>
            </a:r>
            <a:r>
              <a:rPr lang="en-US" dirty="0" smtClean="0"/>
              <a:t> </a:t>
            </a:r>
            <a:r>
              <a:rPr lang="en-US" dirty="0" err="1" smtClean="0"/>
              <a:t>tartalmak</a:t>
            </a:r>
            <a:r>
              <a:rPr lang="en-US" dirty="0" smtClean="0"/>
              <a:t> is: </a:t>
            </a:r>
            <a:r>
              <a:rPr lang="en-US" dirty="0" err="1" smtClean="0"/>
              <a:t>táblázatok</a:t>
            </a:r>
            <a:r>
              <a:rPr lang="en-US" dirty="0" smtClean="0"/>
              <a:t>, </a:t>
            </a:r>
            <a:r>
              <a:rPr lang="en-US" dirty="0" err="1" smtClean="0"/>
              <a:t>grafikonok</a:t>
            </a:r>
            <a:r>
              <a:rPr lang="en-US" dirty="0" smtClean="0"/>
              <a:t>, </a:t>
            </a:r>
            <a:r>
              <a:rPr lang="en-US" dirty="0" err="1" smtClean="0"/>
              <a:t>illusztrációk</a:t>
            </a:r>
            <a:r>
              <a:rPr lang="en-US" dirty="0" smtClean="0"/>
              <a:t>, </a:t>
            </a:r>
            <a:r>
              <a:rPr lang="en-US" dirty="0" err="1" smtClean="0"/>
              <a:t>videók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Felsorolás</a:t>
            </a:r>
            <a:r>
              <a:rPr lang="en-US" dirty="0" smtClean="0"/>
              <a:t>, </a:t>
            </a:r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Felsorolás</a:t>
            </a:r>
            <a:r>
              <a:rPr lang="en-US" dirty="0" smtClean="0"/>
              <a:t>, </a:t>
            </a:r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Felsorolás</a:t>
            </a:r>
            <a:r>
              <a:rPr lang="en-US" dirty="0" smtClean="0"/>
              <a:t>, </a:t>
            </a:r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Felsorolás</a:t>
            </a:r>
            <a:r>
              <a:rPr lang="en-US" dirty="0" smtClean="0"/>
              <a:t>, </a:t>
            </a:r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6" y="4390221"/>
            <a:ext cx="926048" cy="6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243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Ez</a:t>
            </a:r>
            <a:r>
              <a:rPr lang="en-US" dirty="0" smtClean="0"/>
              <a:t> a </a:t>
            </a:r>
            <a:r>
              <a:rPr lang="en-US" dirty="0" err="1" smtClean="0"/>
              <a:t>címsor</a:t>
            </a:r>
            <a:r>
              <a:rPr lang="en-US" dirty="0" smtClean="0"/>
              <a:t> a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címének</a:t>
            </a:r>
            <a:r>
              <a:rPr lang="en-US" dirty="0" smtClean="0"/>
              <a:t> a </a:t>
            </a:r>
            <a:r>
              <a:rPr lang="en-US" dirty="0" err="1" smtClean="0"/>
              <a:t>helye</a:t>
            </a:r>
            <a:r>
              <a:rPr lang="en-US" dirty="0" smtClean="0"/>
              <a:t>, </a:t>
            </a:r>
            <a:r>
              <a:rPr lang="en-US" dirty="0" err="1" smtClean="0"/>
              <a:t>kérjük</a:t>
            </a:r>
            <a:r>
              <a:rPr lang="en-US" dirty="0" smtClean="0"/>
              <a:t>, ide </a:t>
            </a:r>
            <a:r>
              <a:rPr lang="en-US" dirty="0" err="1" smtClean="0"/>
              <a:t>írja</a:t>
            </a:r>
            <a:r>
              <a:rPr lang="en-US" dirty="0" smtClean="0"/>
              <a:t> a </a:t>
            </a:r>
            <a:r>
              <a:rPr lang="en-US" dirty="0" err="1" smtClean="0"/>
              <a:t>címet</a:t>
            </a:r>
            <a:r>
              <a:rPr lang="en-US" dirty="0" smtClean="0"/>
              <a:t>, </a:t>
            </a:r>
            <a:r>
              <a:rPr lang="en-US" dirty="0" err="1" smtClean="0"/>
              <a:t>amely</a:t>
            </a:r>
            <a:r>
              <a:rPr lang="en-US" dirty="0" smtClean="0"/>
              <a:t> </a:t>
            </a:r>
            <a:r>
              <a:rPr lang="en-US" dirty="0" err="1" smtClean="0"/>
              <a:t>kétsoros</a:t>
            </a:r>
            <a:r>
              <a:rPr lang="en-US" dirty="0" smtClean="0"/>
              <a:t> is </a:t>
            </a:r>
            <a:r>
              <a:rPr lang="en-US" dirty="0" err="1" smtClean="0"/>
              <a:t>lehet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988" y="1491925"/>
            <a:ext cx="7705725" cy="2988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emlékezetes</a:t>
            </a:r>
            <a:r>
              <a:rPr lang="en-US" dirty="0" smtClean="0"/>
              <a:t> </a:t>
            </a:r>
            <a:r>
              <a:rPr lang="en-US" dirty="0" err="1" smtClean="0"/>
              <a:t>prezentáció</a:t>
            </a:r>
            <a:r>
              <a:rPr lang="en-US" dirty="0" smtClean="0"/>
              <a:t> </a:t>
            </a:r>
            <a:r>
              <a:rPr lang="en-US" dirty="0" err="1" smtClean="0"/>
              <a:t>fő</a:t>
            </a:r>
            <a:r>
              <a:rPr lang="en-US" dirty="0" smtClean="0"/>
              <a:t> </a:t>
            </a:r>
            <a:r>
              <a:rPr lang="en-US" dirty="0" err="1" smtClean="0"/>
              <a:t>jellemzője</a:t>
            </a:r>
            <a:r>
              <a:rPr lang="en-US" dirty="0" smtClean="0"/>
              <a:t> a </a:t>
            </a:r>
            <a:r>
              <a:rPr lang="en-US" dirty="0" err="1" smtClean="0"/>
              <a:t>viszonylag</a:t>
            </a:r>
            <a:r>
              <a:rPr lang="en-US" dirty="0" smtClean="0"/>
              <a:t> </a:t>
            </a:r>
            <a:r>
              <a:rPr lang="en-US" dirty="0" err="1" smtClean="0"/>
              <a:t>kevés</a:t>
            </a:r>
            <a:r>
              <a:rPr lang="en-US" dirty="0" smtClean="0"/>
              <a:t>, de </a:t>
            </a:r>
            <a:r>
              <a:rPr lang="en-US" dirty="0" err="1" smtClean="0"/>
              <a:t>informatív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viszonylag</a:t>
            </a:r>
            <a:r>
              <a:rPr lang="en-US" dirty="0" smtClean="0"/>
              <a:t> </a:t>
            </a:r>
            <a:r>
              <a:rPr lang="en-US" dirty="0" err="1" smtClean="0"/>
              <a:t>rövid</a:t>
            </a:r>
            <a:r>
              <a:rPr lang="en-US" dirty="0" smtClean="0"/>
              <a:t>, </a:t>
            </a:r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strukturált</a:t>
            </a:r>
            <a:r>
              <a:rPr lang="en-US" dirty="0" smtClean="0"/>
              <a:t> </a:t>
            </a:r>
            <a:r>
              <a:rPr lang="en-US" dirty="0" err="1" smtClean="0"/>
              <a:t>szöveg</a:t>
            </a:r>
            <a:r>
              <a:rPr lang="en-US" dirty="0" smtClean="0"/>
              <a:t>. A </a:t>
            </a:r>
            <a:r>
              <a:rPr lang="en-US" dirty="0" err="1" smtClean="0"/>
              <a:t>legkisebb</a:t>
            </a:r>
            <a:r>
              <a:rPr lang="en-US" dirty="0" smtClean="0"/>
              <a:t>, </a:t>
            </a:r>
            <a:r>
              <a:rPr lang="en-US" dirty="0" err="1" smtClean="0"/>
              <a:t>az</a:t>
            </a:r>
            <a:r>
              <a:rPr lang="en-US" dirty="0" smtClean="0"/>
              <a:t> MTA </a:t>
            </a:r>
            <a:r>
              <a:rPr lang="en-US" dirty="0" err="1" smtClean="0"/>
              <a:t>Székház</a:t>
            </a:r>
            <a:r>
              <a:rPr lang="en-US" dirty="0" smtClean="0"/>
              <a:t> </a:t>
            </a:r>
            <a:r>
              <a:rPr lang="en-US" dirty="0" err="1" smtClean="0"/>
              <a:t>Dísztermének</a:t>
            </a:r>
            <a:r>
              <a:rPr lang="en-US" dirty="0" smtClean="0"/>
              <a:t> </a:t>
            </a:r>
            <a:r>
              <a:rPr lang="en-US" dirty="0" err="1" smtClean="0"/>
              <a:t>utolsó</a:t>
            </a:r>
            <a:r>
              <a:rPr lang="en-US" dirty="0" smtClean="0"/>
              <a:t> </a:t>
            </a:r>
            <a:r>
              <a:rPr lang="en-US" dirty="0" err="1" smtClean="0"/>
              <a:t>sorából</a:t>
            </a:r>
            <a:r>
              <a:rPr lang="en-US" dirty="0" smtClean="0"/>
              <a:t> is </a:t>
            </a:r>
            <a:r>
              <a:rPr lang="en-US" dirty="0" err="1" smtClean="0"/>
              <a:t>még</a:t>
            </a:r>
            <a:r>
              <a:rPr lang="en-US" dirty="0" smtClean="0"/>
              <a:t> </a:t>
            </a:r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olvasható</a:t>
            </a:r>
            <a:r>
              <a:rPr lang="en-US" dirty="0" smtClean="0"/>
              <a:t> </a:t>
            </a:r>
            <a:r>
              <a:rPr lang="en-US" dirty="0" err="1" smtClean="0"/>
              <a:t>betűméret</a:t>
            </a:r>
            <a:r>
              <a:rPr lang="en-US" dirty="0" smtClean="0"/>
              <a:t>: 18 </a:t>
            </a:r>
            <a:r>
              <a:rPr lang="en-US" dirty="0" err="1" smtClean="0"/>
              <a:t>pont</a:t>
            </a:r>
            <a:r>
              <a:rPr lang="en-US" dirty="0" smtClean="0"/>
              <a:t>. A </a:t>
            </a:r>
            <a:r>
              <a:rPr lang="en-US" dirty="0" err="1" smtClean="0"/>
              <a:t>diára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ikonok</a:t>
            </a:r>
            <a:r>
              <a:rPr lang="en-US" dirty="0" smtClean="0"/>
              <a:t> </a:t>
            </a:r>
            <a:r>
              <a:rPr lang="en-US" dirty="0" err="1" smtClean="0"/>
              <a:t>segítségével</a:t>
            </a:r>
            <a:r>
              <a:rPr lang="en-US" dirty="0" smtClean="0"/>
              <a:t> </a:t>
            </a:r>
            <a:r>
              <a:rPr lang="en-US" dirty="0" err="1" smtClean="0"/>
              <a:t>beszúrhatók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szöveges</a:t>
            </a:r>
            <a:r>
              <a:rPr lang="en-US" dirty="0" smtClean="0"/>
              <a:t> </a:t>
            </a:r>
            <a:r>
              <a:rPr lang="en-US" dirty="0" err="1" smtClean="0"/>
              <a:t>tartalmak</a:t>
            </a:r>
            <a:r>
              <a:rPr lang="en-US" dirty="0" smtClean="0"/>
              <a:t> is: </a:t>
            </a:r>
            <a:r>
              <a:rPr lang="en-US" dirty="0" err="1" smtClean="0"/>
              <a:t>táblázatok</a:t>
            </a:r>
            <a:r>
              <a:rPr lang="en-US" dirty="0" smtClean="0"/>
              <a:t>, </a:t>
            </a:r>
            <a:r>
              <a:rPr lang="en-US" dirty="0" err="1" smtClean="0"/>
              <a:t>grafikonok</a:t>
            </a:r>
            <a:r>
              <a:rPr lang="en-US" dirty="0" smtClean="0"/>
              <a:t>, </a:t>
            </a:r>
            <a:r>
              <a:rPr lang="en-US" dirty="0" err="1" smtClean="0"/>
              <a:t>illusztrációk</a:t>
            </a:r>
            <a:r>
              <a:rPr lang="en-US" dirty="0" smtClean="0"/>
              <a:t>, </a:t>
            </a:r>
            <a:r>
              <a:rPr lang="en-US" dirty="0" err="1" smtClean="0"/>
              <a:t>videók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Felsorolás</a:t>
            </a:r>
            <a:r>
              <a:rPr lang="en-US" dirty="0" smtClean="0"/>
              <a:t>, </a:t>
            </a:r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Felsorolás</a:t>
            </a:r>
            <a:r>
              <a:rPr lang="en-US" dirty="0" smtClean="0"/>
              <a:t>, </a:t>
            </a:r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Felsorolás</a:t>
            </a:r>
            <a:r>
              <a:rPr lang="en-US" dirty="0" smtClean="0"/>
              <a:t>, </a:t>
            </a:r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Felsorolás</a:t>
            </a:r>
            <a:r>
              <a:rPr lang="en-US" dirty="0" smtClean="0"/>
              <a:t>, </a:t>
            </a:r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927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1282304"/>
            <a:ext cx="8064499" cy="925187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 dirty="0" smtClean="0"/>
              <a:t>A </a:t>
            </a:r>
            <a:r>
              <a:rPr lang="en-US" dirty="0" err="1" smtClean="0"/>
              <a:t>prezentáció</a:t>
            </a:r>
            <a:r>
              <a:rPr lang="en-US" dirty="0" smtClean="0"/>
              <a:t> </a:t>
            </a:r>
            <a:r>
              <a:rPr lang="en-US" dirty="0" err="1" smtClean="0"/>
              <a:t>fejezetekkel</a:t>
            </a:r>
            <a:r>
              <a:rPr lang="en-US" dirty="0" smtClean="0"/>
              <a:t> is </a:t>
            </a:r>
            <a:r>
              <a:rPr lang="en-US" dirty="0" err="1" smtClean="0"/>
              <a:t>tagolható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2988" y="2571750"/>
            <a:ext cx="7705724" cy="1908175"/>
          </a:xfrm>
        </p:spPr>
        <p:txBody>
          <a:bodyPr/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Kérjük</a:t>
            </a:r>
            <a:r>
              <a:rPr lang="en-US" dirty="0" smtClean="0"/>
              <a:t>, a </a:t>
            </a:r>
            <a:r>
              <a:rPr lang="en-US" dirty="0" err="1" smtClean="0"/>
              <a:t>fenti</a:t>
            </a:r>
            <a:r>
              <a:rPr lang="en-US" dirty="0" smtClean="0"/>
              <a:t> </a:t>
            </a:r>
            <a:r>
              <a:rPr lang="en-US" dirty="0" err="1" smtClean="0"/>
              <a:t>sorba</a:t>
            </a:r>
            <a:r>
              <a:rPr lang="en-US" dirty="0" smtClean="0"/>
              <a:t> a </a:t>
            </a:r>
            <a:r>
              <a:rPr lang="en-US" dirty="0" err="1" smtClean="0"/>
              <a:t>fejezet</a:t>
            </a:r>
            <a:r>
              <a:rPr lang="en-US" dirty="0" smtClean="0"/>
              <a:t> </a:t>
            </a:r>
            <a:r>
              <a:rPr lang="en-US" dirty="0" err="1" smtClean="0"/>
              <a:t>címét</a:t>
            </a:r>
            <a:r>
              <a:rPr lang="en-US" dirty="0" smtClean="0"/>
              <a:t> </a:t>
            </a:r>
            <a:r>
              <a:rPr lang="en-US" dirty="0" err="1" smtClean="0"/>
              <a:t>írja</a:t>
            </a:r>
            <a:r>
              <a:rPr lang="en-US" dirty="0" smtClean="0"/>
              <a:t>,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alsó</a:t>
            </a:r>
            <a:r>
              <a:rPr lang="en-US" dirty="0" smtClean="0"/>
              <a:t> </a:t>
            </a:r>
            <a:r>
              <a:rPr lang="en-US" dirty="0" err="1" smtClean="0"/>
              <a:t>sorba</a:t>
            </a:r>
            <a:r>
              <a:rPr lang="en-US" dirty="0" smtClean="0"/>
              <a:t> </a:t>
            </a:r>
            <a:r>
              <a:rPr lang="en-US" dirty="0" err="1" smtClean="0"/>
              <a:t>pedig</a:t>
            </a:r>
            <a:r>
              <a:rPr lang="en-US" dirty="0" smtClean="0"/>
              <a:t> </a:t>
            </a:r>
            <a:r>
              <a:rPr lang="en-US" dirty="0" err="1" smtClean="0"/>
              <a:t>magyarázó</a:t>
            </a:r>
            <a:r>
              <a:rPr lang="en-US" dirty="0" smtClean="0"/>
              <a:t> </a:t>
            </a:r>
            <a:r>
              <a:rPr lang="en-US" dirty="0" err="1" smtClean="0"/>
              <a:t>jellegű</a:t>
            </a:r>
            <a:r>
              <a:rPr lang="en-US" dirty="0" smtClean="0"/>
              <a:t> </a:t>
            </a:r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kerülhet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961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Ezen</a:t>
            </a:r>
            <a:r>
              <a:rPr lang="en-US" dirty="0" smtClean="0"/>
              <a:t> a </a:t>
            </a:r>
            <a:r>
              <a:rPr lang="en-US" dirty="0" err="1" smtClean="0"/>
              <a:t>dián</a:t>
            </a:r>
            <a:r>
              <a:rPr lang="en-US" dirty="0" smtClean="0"/>
              <a:t> </a:t>
            </a:r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 smtClean="0"/>
              <a:t>típusú</a:t>
            </a:r>
            <a:r>
              <a:rPr lang="en-US" dirty="0" smtClean="0"/>
              <a:t> </a:t>
            </a:r>
            <a:r>
              <a:rPr lang="en-US" dirty="0" err="1" smtClean="0"/>
              <a:t>tartalmat</a:t>
            </a:r>
            <a:r>
              <a:rPr lang="en-US" dirty="0" smtClean="0"/>
              <a:t> </a:t>
            </a:r>
            <a:r>
              <a:rPr lang="en-US" dirty="0" err="1" smtClean="0"/>
              <a:t>jeleníthetünk</a:t>
            </a:r>
            <a:r>
              <a:rPr lang="en-US" dirty="0" smtClean="0"/>
              <a:t> meg </a:t>
            </a:r>
            <a:r>
              <a:rPr lang="en-US" dirty="0" err="1" smtClean="0"/>
              <a:t>egymás</a:t>
            </a:r>
            <a:r>
              <a:rPr lang="en-US" dirty="0" smtClean="0"/>
              <a:t> </a:t>
            </a:r>
            <a:r>
              <a:rPr lang="en-US" dirty="0" err="1" smtClean="0"/>
              <a:t>mellett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369219"/>
            <a:ext cx="3887788" cy="311070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2" y="1369219"/>
            <a:ext cx="3886200" cy="3110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6" y="4390221"/>
            <a:ext cx="926048" cy="6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3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címsorral</a:t>
            </a:r>
            <a:r>
              <a:rPr lang="en-US" dirty="0" smtClean="0"/>
              <a:t> </a:t>
            </a:r>
            <a:r>
              <a:rPr lang="en-US" dirty="0" err="1" smtClean="0"/>
              <a:t>ellátott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6" y="4390221"/>
            <a:ext cx="926048" cy="6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címsorral</a:t>
            </a:r>
            <a:r>
              <a:rPr lang="en-US" dirty="0" smtClean="0"/>
              <a:t> </a:t>
            </a:r>
            <a:r>
              <a:rPr lang="en-US" dirty="0" err="1" smtClean="0"/>
              <a:t>ellátott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3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779838" y="303213"/>
            <a:ext cx="4968873" cy="4429125"/>
          </a:xfrm>
        </p:spPr>
        <p:txBody>
          <a:bodyPr anchor="t"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 smtClean="0"/>
              <a:t>Kattintson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ikonra</a:t>
            </a:r>
            <a:r>
              <a:rPr lang="en-US" dirty="0" smtClean="0"/>
              <a:t> a </a:t>
            </a:r>
            <a:r>
              <a:rPr lang="en-US" dirty="0" err="1" smtClean="0"/>
              <a:t>kép</a:t>
            </a:r>
            <a:r>
              <a:rPr lang="en-US" dirty="0" smtClean="0"/>
              <a:t> </a:t>
            </a:r>
            <a:r>
              <a:rPr lang="en-US" dirty="0" err="1" smtClean="0"/>
              <a:t>hozzáadásáért</a:t>
            </a:r>
            <a:r>
              <a:rPr lang="en-US" dirty="0" smtClean="0"/>
              <a:t>,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húzza</a:t>
            </a:r>
            <a:r>
              <a:rPr lang="en-US" dirty="0" smtClean="0"/>
              <a:t> be </a:t>
            </a:r>
            <a:r>
              <a:rPr lang="en-US" dirty="0" err="1" smtClean="0"/>
              <a:t>erre</a:t>
            </a:r>
            <a:r>
              <a:rPr lang="en-US" dirty="0" smtClean="0"/>
              <a:t> a </a:t>
            </a:r>
            <a:r>
              <a:rPr lang="en-US" dirty="0" err="1" smtClean="0"/>
              <a:t>felületre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384550" cy="5143500"/>
          </a:xfrm>
          <a:prstGeom prst="rect">
            <a:avLst/>
          </a:prstGeom>
          <a:solidFill>
            <a:srgbClr val="1B5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03213"/>
            <a:ext cx="2880000" cy="4176712"/>
          </a:xfrm>
        </p:spPr>
        <p:txBody>
          <a:bodyPr anchor="ctr" anchorCtr="1"/>
          <a:lstStyle>
            <a:lvl1pPr>
              <a:defRPr sz="2200" b="0" i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 err="1" smtClean="0"/>
              <a:t>Kiemelt</a:t>
            </a:r>
            <a:r>
              <a:rPr lang="en-US" dirty="0" smtClean="0"/>
              <a:t> </a:t>
            </a:r>
            <a:r>
              <a:rPr lang="en-US" dirty="0" err="1" smtClean="0"/>
              <a:t>illusztrációk</a:t>
            </a:r>
            <a:r>
              <a:rPr lang="en-US" dirty="0" smtClean="0"/>
              <a:t> </a:t>
            </a:r>
            <a:r>
              <a:rPr lang="en-US" dirty="0" err="1" smtClean="0"/>
              <a:t>megjelenítése</a:t>
            </a:r>
            <a:r>
              <a:rPr lang="en-US" dirty="0" smtClean="0"/>
              <a:t> – </a:t>
            </a:r>
            <a:r>
              <a:rPr lang="en-US" dirty="0" err="1" smtClean="0"/>
              <a:t>itt</a:t>
            </a:r>
            <a:r>
              <a:rPr lang="en-US" dirty="0" smtClean="0"/>
              <a:t> </a:t>
            </a:r>
            <a:r>
              <a:rPr lang="en-US" dirty="0" err="1" smtClean="0"/>
              <a:t>akár</a:t>
            </a:r>
            <a:r>
              <a:rPr lang="en-US" dirty="0" smtClean="0"/>
              <a:t> a </a:t>
            </a:r>
            <a:r>
              <a:rPr lang="en-US" dirty="0" err="1" smtClean="0"/>
              <a:t>képhez</a:t>
            </a:r>
            <a:r>
              <a:rPr lang="en-US" dirty="0" smtClean="0"/>
              <a:t> </a:t>
            </a:r>
            <a:r>
              <a:rPr lang="en-US" dirty="0" err="1" smtClean="0"/>
              <a:t>kapcsolódó</a:t>
            </a:r>
            <a:r>
              <a:rPr lang="en-US" dirty="0" smtClean="0"/>
              <a:t> </a:t>
            </a:r>
            <a:r>
              <a:rPr lang="en-US" dirty="0" err="1" smtClean="0"/>
              <a:t>idézet</a:t>
            </a:r>
            <a:r>
              <a:rPr lang="en-US" dirty="0" smtClean="0"/>
              <a:t> is </a:t>
            </a:r>
            <a:r>
              <a:rPr lang="en-US" dirty="0" err="1" smtClean="0"/>
              <a:t>szerepelhet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957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bg>
      <p:bgPr>
        <a:solidFill>
          <a:srgbClr val="1B5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76" y="714375"/>
            <a:ext cx="3323724" cy="442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8" y="2722939"/>
            <a:ext cx="395630" cy="5029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7963" y="3486266"/>
            <a:ext cx="308206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Szeretettel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várjuk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magyar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tudomány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ünnepének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további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programjaira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!</a:t>
            </a:r>
          </a:p>
          <a:p>
            <a:endParaRPr lang="en-US" sz="1400" cap="all" spc="100" baseline="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i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tudomanyunnep.hu</a:t>
            </a:r>
            <a:endParaRPr lang="en-US" sz="1400" i="1" cap="all" spc="100" baseline="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i="1" cap="all" spc="100" baseline="0" smtClean="0">
                <a:latin typeface="Calibri" charset="0"/>
                <a:ea typeface="Calibri" charset="0"/>
                <a:cs typeface="Calibri" charset="0"/>
              </a:rPr>
              <a:t>mta.hu</a:t>
            </a:r>
            <a:endParaRPr lang="en-US" sz="1400" i="1" cap="all" spc="100" baseline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7963" y="1486684"/>
            <a:ext cx="45493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600" b="0" i="1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Köszönöm</a:t>
            </a:r>
            <a:r>
              <a:rPr kumimoji="0" lang="en-US" sz="2600" b="0" i="1" u="none" strike="noStrike" kern="1200" cap="all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 a </a:t>
            </a:r>
            <a:r>
              <a:rPr kumimoji="0" lang="en-US" sz="2600" b="0" i="1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figyelmet</a:t>
            </a:r>
            <a:r>
              <a:rPr kumimoji="0" lang="en-US" sz="2600" b="0" i="1" u="none" strike="noStrike" kern="1200" cap="all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!</a:t>
            </a:r>
            <a:endParaRPr lang="en-US" sz="2600" b="0" i="1" cap="all" spc="1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15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303213"/>
            <a:ext cx="8064499" cy="8568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988" y="1491925"/>
            <a:ext cx="7705725" cy="29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712" y="4732338"/>
            <a:ext cx="395287" cy="273844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1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D7096EC-A894-4F47-929A-65581C0900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526814" y="4423507"/>
            <a:ext cx="2617185" cy="71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2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6" r:id="rId6"/>
    <p:sldLayoutId id="2147483672" r:id="rId7"/>
    <p:sldLayoutId id="2147483669" r:id="rId8"/>
    <p:sldLayoutId id="2147483670" r:id="rId9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rgbClr val="1B5C9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1B5C93"/>
        </a:buClr>
        <a:buSzPct val="90000"/>
        <a:buFont typeface="Wingdings" charset="2"/>
        <a:buChar char="§"/>
        <a:defRPr sz="230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Arial" charset="0"/>
        <a:buChar char="•"/>
        <a:defRPr sz="2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Wingdings" charset="2"/>
        <a:buChar char="§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Wingdings" charset="2"/>
        <a:buChar char="§"/>
        <a:defRPr sz="145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657" userDrawn="1">
          <p15:clr>
            <a:srgbClr val="F26B43"/>
          </p15:clr>
        </p15:guide>
        <p15:guide id="4" orient="horz" pos="191" userDrawn="1">
          <p15:clr>
            <a:srgbClr val="F26B43"/>
          </p15:clr>
        </p15:guide>
        <p15:guide id="5" pos="5511" userDrawn="1">
          <p15:clr>
            <a:srgbClr val="F26B43"/>
          </p15:clr>
        </p15:guide>
        <p15:guide id="6" orient="horz" pos="2981" userDrawn="1">
          <p15:clr>
            <a:srgbClr val="F26B43"/>
          </p15:clr>
        </p15:guide>
        <p15:guide id="7" pos="431" userDrawn="1">
          <p15:clr>
            <a:srgbClr val="F26B43"/>
          </p15:clr>
        </p15:guide>
        <p15:guide id="8" orient="horz" pos="2822" userDrawn="1">
          <p15:clr>
            <a:srgbClr val="F26B43"/>
          </p15:clr>
        </p15:guide>
        <p15:guide id="9" pos="24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837" y="409061"/>
            <a:ext cx="4968875" cy="1963725"/>
          </a:xfrm>
        </p:spPr>
        <p:txBody>
          <a:bodyPr/>
          <a:lstStyle/>
          <a:p>
            <a:r>
              <a:rPr lang="en-US" sz="2800" dirty="0" err="1" smtClean="0"/>
              <a:t>Tiszta</a:t>
            </a:r>
            <a:r>
              <a:rPr lang="en-US" sz="2800" dirty="0" smtClean="0"/>
              <a:t> </a:t>
            </a:r>
            <a:r>
              <a:rPr lang="en-US" sz="2800" dirty="0" err="1" smtClean="0"/>
              <a:t>ivóvíz</a:t>
            </a:r>
            <a:r>
              <a:rPr lang="en-US" sz="2800" dirty="0" smtClean="0"/>
              <a:t>: a </a:t>
            </a:r>
            <a:r>
              <a:rPr lang="en-US" sz="2800" dirty="0" err="1" smtClean="0"/>
              <a:t>biztonságos</a:t>
            </a:r>
            <a:r>
              <a:rPr lang="en-US" sz="2800" dirty="0" smtClean="0"/>
              <a:t> </a:t>
            </a:r>
            <a:r>
              <a:rPr lang="en-US" sz="2800" dirty="0" err="1" smtClean="0"/>
              <a:t>ellátás</a:t>
            </a:r>
            <a:r>
              <a:rPr lang="en-US" sz="2800" dirty="0" smtClean="0"/>
              <a:t> </a:t>
            </a:r>
            <a:r>
              <a:rPr lang="en-US" sz="2800" dirty="0" err="1" smtClean="0"/>
              <a:t>multidiszciplináris</a:t>
            </a:r>
            <a:r>
              <a:rPr lang="en-US" sz="2800" dirty="0" smtClean="0"/>
              <a:t> </a:t>
            </a:r>
            <a:r>
              <a:rPr lang="en-US" sz="2800" dirty="0" err="1" smtClean="0"/>
              <a:t>értékelése</a:t>
            </a:r>
            <a:r>
              <a:rPr lang="en-US" sz="2800" dirty="0" smtClean="0"/>
              <a:t> a </a:t>
            </a:r>
            <a:r>
              <a:rPr lang="en-US" sz="2800" dirty="0" err="1" smtClean="0"/>
              <a:t>forrástól</a:t>
            </a:r>
            <a:r>
              <a:rPr lang="en-US" sz="2800" dirty="0" smtClean="0"/>
              <a:t> a </a:t>
            </a:r>
            <a:r>
              <a:rPr lang="en-US" sz="2800" dirty="0" err="1" smtClean="0"/>
              <a:t>fogyasztóki</a:t>
            </a:r>
            <a:r>
              <a:rPr lang="en-US" sz="2800" dirty="0" err="1"/>
              <a:t>g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838" y="2734675"/>
            <a:ext cx="4968875" cy="638081"/>
          </a:xfrm>
        </p:spPr>
        <p:txBody>
          <a:bodyPr/>
          <a:lstStyle/>
          <a:p>
            <a:r>
              <a:rPr lang="en-US" dirty="0" smtClean="0"/>
              <a:t>Vargha Márta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3779838" y="3030865"/>
            <a:ext cx="4968874" cy="657320"/>
          </a:xfrm>
        </p:spPr>
        <p:txBody>
          <a:bodyPr/>
          <a:lstStyle/>
          <a:p>
            <a:r>
              <a:rPr lang="en-US" dirty="0" err="1" smtClean="0"/>
              <a:t>Nemzeti</a:t>
            </a:r>
            <a:r>
              <a:rPr lang="en-US" dirty="0" smtClean="0"/>
              <a:t> </a:t>
            </a:r>
            <a:r>
              <a:rPr lang="en-US" dirty="0" err="1" smtClean="0"/>
              <a:t>Népegészségügyi</a:t>
            </a:r>
            <a:r>
              <a:rPr lang="en-US" dirty="0" smtClean="0"/>
              <a:t> </a:t>
            </a:r>
            <a:r>
              <a:rPr lang="en-US" dirty="0" err="1" smtClean="0"/>
              <a:t>Központ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4"/>
          </p:nvPr>
        </p:nvSpPr>
        <p:spPr>
          <a:xfrm>
            <a:off x="3779838" y="3252781"/>
            <a:ext cx="2128043" cy="239950"/>
          </a:xfrm>
        </p:spPr>
        <p:txBody>
          <a:bodyPr/>
          <a:lstStyle/>
          <a:p>
            <a:r>
              <a:rPr lang="en-US" dirty="0" smtClean="0"/>
              <a:t>2018. November 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en-US" dirty="0" err="1" smtClean="0"/>
              <a:t>célkitűzése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3" y="962690"/>
            <a:ext cx="7705725" cy="2988000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/>
              <a:t>parti </a:t>
            </a:r>
            <a:r>
              <a:rPr lang="hu-HU" dirty="0" smtClean="0"/>
              <a:t>szűrésű </a:t>
            </a:r>
            <a:r>
              <a:rPr lang="hu-HU" dirty="0"/>
              <a:t>vízbázisra </a:t>
            </a:r>
            <a:r>
              <a:rPr lang="hu-HU" dirty="0" smtClean="0"/>
              <a:t>épülő </a:t>
            </a:r>
            <a:r>
              <a:rPr lang="hu-HU" dirty="0"/>
              <a:t>ivóvízellátást potenciálisan </a:t>
            </a:r>
            <a:r>
              <a:rPr lang="hu-HU" dirty="0" smtClean="0"/>
              <a:t>veszélyeztető, </a:t>
            </a:r>
            <a:r>
              <a:rPr lang="hu-HU" dirty="0"/>
              <a:t>újonnan felismert </a:t>
            </a:r>
            <a:r>
              <a:rPr lang="hu-HU" dirty="0" smtClean="0"/>
              <a:t>kockázatok jellemzése</a:t>
            </a:r>
          </a:p>
          <a:p>
            <a:r>
              <a:rPr lang="hu-HU" dirty="0" smtClean="0"/>
              <a:t>A kockázatokat befolyásoló </a:t>
            </a:r>
            <a:r>
              <a:rPr lang="hu-HU" dirty="0"/>
              <a:t>hidrológiai és meteorológiai hatások </a:t>
            </a:r>
            <a:r>
              <a:rPr lang="hu-HU" dirty="0" smtClean="0"/>
              <a:t>elemzése</a:t>
            </a:r>
          </a:p>
          <a:p>
            <a:r>
              <a:rPr lang="hu-HU" dirty="0" smtClean="0"/>
              <a:t>Az új szennyezők egészségkockázatának értékelése</a:t>
            </a:r>
          </a:p>
          <a:p>
            <a:r>
              <a:rPr lang="hu-HU" dirty="0" smtClean="0"/>
              <a:t>Az ivóvízellátórendszer kockázati pontjainak és jövőbeli sérülékenységének azonosítása a </a:t>
            </a:r>
            <a:r>
              <a:rPr lang="hu-HU" dirty="0"/>
              <a:t>különbözo klímaszcenáriókat, hidrológiai állapotot és az ivóvízminoséget összekapcsoló </a:t>
            </a:r>
            <a:r>
              <a:rPr lang="hu-HU" dirty="0" smtClean="0"/>
              <a:t>modellek segítségével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6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Mintavétel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11</a:t>
            </a:fld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928941" y="1065186"/>
            <a:ext cx="7094646" cy="3506844"/>
            <a:chOff x="469651" y="2699757"/>
            <a:chExt cx="7094646" cy="3506844"/>
          </a:xfrm>
        </p:grpSpPr>
        <p:cxnSp>
          <p:nvCxnSpPr>
            <p:cNvPr id="86" name="Straight Connector 85"/>
            <p:cNvCxnSpPr/>
            <p:nvPr/>
          </p:nvCxnSpPr>
          <p:spPr>
            <a:xfrm flipH="1">
              <a:off x="2168817" y="4420493"/>
              <a:ext cx="408624" cy="176120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rapezoid 86"/>
            <p:cNvSpPr/>
            <p:nvPr/>
          </p:nvSpPr>
          <p:spPr>
            <a:xfrm rot="10800000">
              <a:off x="626272" y="5267268"/>
              <a:ext cx="1757040" cy="939333"/>
            </a:xfrm>
            <a:prstGeom prst="trapezoid">
              <a:avLst/>
            </a:prstGeom>
            <a:solidFill>
              <a:srgbClr val="447AD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2577441" y="4420493"/>
              <a:ext cx="14941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3258182" y="4121649"/>
              <a:ext cx="215762" cy="635057"/>
            </a:xfrm>
            <a:prstGeom prst="rect">
              <a:avLst/>
            </a:prstGeom>
            <a:pattFill prst="dkDnDiag">
              <a:fgClr>
                <a:schemeClr val="accent1"/>
              </a:fgClr>
              <a:bgClr>
                <a:prstClr val="white"/>
              </a:bgClr>
            </a:patt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flipH="1">
              <a:off x="3295534" y="4756707"/>
              <a:ext cx="143760" cy="1388436"/>
            </a:xfrm>
            <a:prstGeom prst="rect">
              <a:avLst/>
            </a:prstGeom>
            <a:pattFill prst="pct10">
              <a:fgClr>
                <a:srgbClr val="447AD2"/>
              </a:fgClr>
              <a:bgClr>
                <a:prstClr val="white"/>
              </a:bgClr>
            </a:patt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Arc 90"/>
            <p:cNvSpPr/>
            <p:nvPr/>
          </p:nvSpPr>
          <p:spPr>
            <a:xfrm rot="17062871">
              <a:off x="3384946" y="3726860"/>
              <a:ext cx="597668" cy="647503"/>
            </a:xfrm>
            <a:prstGeom prst="arc">
              <a:avLst>
                <a:gd name="adj1" fmla="val 16243166"/>
                <a:gd name="adj2" fmla="val 21123297"/>
              </a:avLst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3720649" y="3748690"/>
              <a:ext cx="1122947" cy="11848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4843596" y="3561304"/>
              <a:ext cx="385992" cy="386015"/>
            </a:xfrm>
            <a:prstGeom prst="ellipse">
              <a:avLst/>
            </a:prstGeom>
            <a:noFill/>
            <a:ln w="28575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469651" y="4681993"/>
              <a:ext cx="373384" cy="15129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4843596" y="3539979"/>
              <a:ext cx="473152" cy="4731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229588" y="3776569"/>
              <a:ext cx="1070821" cy="11848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Arc 96"/>
            <p:cNvSpPr/>
            <p:nvPr/>
          </p:nvSpPr>
          <p:spPr>
            <a:xfrm rot="5586603">
              <a:off x="5976672" y="3163153"/>
              <a:ext cx="597668" cy="647503"/>
            </a:xfrm>
            <a:prstGeom prst="arc">
              <a:avLst>
                <a:gd name="adj1" fmla="val 16140596"/>
                <a:gd name="adj2" fmla="val 21123297"/>
              </a:avLst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/>
            <p:cNvCxnSpPr>
              <a:stCxn id="91" idx="0"/>
              <a:endCxn id="89" idx="0"/>
            </p:cNvCxnSpPr>
            <p:nvPr/>
          </p:nvCxnSpPr>
          <p:spPr>
            <a:xfrm flipH="1">
              <a:off x="3366063" y="3966271"/>
              <a:ext cx="5149" cy="155378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c 98"/>
            <p:cNvSpPr/>
            <p:nvPr/>
          </p:nvSpPr>
          <p:spPr>
            <a:xfrm rot="16200000">
              <a:off x="6630426" y="3175912"/>
              <a:ext cx="597668" cy="647503"/>
            </a:xfrm>
            <a:prstGeom prst="arc">
              <a:avLst>
                <a:gd name="adj1" fmla="val 16140596"/>
                <a:gd name="adj2" fmla="val 21123297"/>
              </a:avLst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151" y="2699757"/>
              <a:ext cx="859146" cy="840222"/>
            </a:xfrm>
            <a:prstGeom prst="rect">
              <a:avLst/>
            </a:prstGeom>
          </p:spPr>
        </p:pic>
        <p:cxnSp>
          <p:nvCxnSpPr>
            <p:cNvPr id="101" name="Straight Arrow Connector 100"/>
            <p:cNvCxnSpPr/>
            <p:nvPr/>
          </p:nvCxnSpPr>
          <p:spPr>
            <a:xfrm>
              <a:off x="2340864" y="5429121"/>
              <a:ext cx="4731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2294040" y="5646756"/>
              <a:ext cx="4731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2256687" y="5867920"/>
              <a:ext cx="4731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Oval 103"/>
          <p:cNvSpPr/>
          <p:nvPr/>
        </p:nvSpPr>
        <p:spPr>
          <a:xfrm>
            <a:off x="1750993" y="2294070"/>
            <a:ext cx="385994" cy="386015"/>
          </a:xfrm>
          <a:prstGeom prst="ellipse">
            <a:avLst/>
          </a:prstGeom>
          <a:solidFill>
            <a:srgbClr val="FFFFFF"/>
          </a:solidFill>
          <a:ln w="190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4210105" y="3797526"/>
            <a:ext cx="47315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4200634" y="4015161"/>
            <a:ext cx="47315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4188183" y="4236325"/>
            <a:ext cx="47315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2345416" y="2584713"/>
            <a:ext cx="385994" cy="386015"/>
          </a:xfrm>
          <a:prstGeom prst="ellipse">
            <a:avLst/>
          </a:prstGeom>
          <a:solidFill>
            <a:srgbClr val="FFFFFF"/>
          </a:solidFill>
          <a:ln w="190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3229727" y="1506941"/>
            <a:ext cx="385994" cy="386015"/>
          </a:xfrm>
          <a:prstGeom prst="ellipse">
            <a:avLst/>
          </a:prstGeom>
          <a:solidFill>
            <a:srgbClr val="FFFFFF"/>
          </a:solidFill>
          <a:ln w="190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5583041" y="972970"/>
            <a:ext cx="385994" cy="386015"/>
          </a:xfrm>
          <a:prstGeom prst="ellipse">
            <a:avLst/>
          </a:prstGeom>
          <a:solidFill>
            <a:srgbClr val="FFFFFF"/>
          </a:solidFill>
          <a:ln w="190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8343493" y="2198698"/>
            <a:ext cx="385994" cy="386015"/>
          </a:xfrm>
          <a:prstGeom prst="ellipse">
            <a:avLst/>
          </a:prstGeom>
          <a:solidFill>
            <a:srgbClr val="FFFFFF"/>
          </a:solidFill>
          <a:ln w="190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6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12" name="Straight Connector 111"/>
          <p:cNvCxnSpPr>
            <a:stCxn id="104" idx="4"/>
            <a:endCxn id="87" idx="2"/>
          </p:cNvCxnSpPr>
          <p:nvPr/>
        </p:nvCxnSpPr>
        <p:spPr>
          <a:xfrm>
            <a:off x="1943990" y="2680085"/>
            <a:ext cx="20092" cy="9526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608015" y="3047422"/>
            <a:ext cx="107962" cy="585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9" idx="4"/>
            <a:endCxn id="89" idx="0"/>
          </p:cNvCxnSpPr>
          <p:nvPr/>
        </p:nvCxnSpPr>
        <p:spPr>
          <a:xfrm>
            <a:off x="3422724" y="1892956"/>
            <a:ext cx="402629" cy="5941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10" idx="4"/>
          </p:cNvCxnSpPr>
          <p:nvPr/>
        </p:nvCxnSpPr>
        <p:spPr>
          <a:xfrm>
            <a:off x="5776038" y="1358985"/>
            <a:ext cx="0" cy="7948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7940864" y="1892956"/>
            <a:ext cx="402629" cy="3999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5119837" y="2796257"/>
            <a:ext cx="3628875" cy="132343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Rendszeres</a:t>
            </a:r>
            <a:r>
              <a:rPr lang="en-US" sz="2000" dirty="0" smtClean="0"/>
              <a:t> </a:t>
            </a:r>
            <a:r>
              <a:rPr lang="en-US" sz="2000" dirty="0" err="1" smtClean="0"/>
              <a:t>mintavétel</a:t>
            </a:r>
            <a:endParaRPr lang="en-US" sz="2000" dirty="0"/>
          </a:p>
          <a:p>
            <a:pPr marL="628650" lvl="1" indent="-285750">
              <a:buFont typeface="Arial"/>
              <a:buChar char="•"/>
            </a:pPr>
            <a:r>
              <a:rPr lang="en-US" sz="2000" dirty="0" smtClean="0"/>
              <a:t>2 </a:t>
            </a:r>
            <a:r>
              <a:rPr lang="en-US" sz="2000" dirty="0" err="1" smtClean="0"/>
              <a:t>hetente</a:t>
            </a:r>
            <a:r>
              <a:rPr lang="en-US" sz="2000" dirty="0" smtClean="0"/>
              <a:t>, </a:t>
            </a:r>
            <a:r>
              <a:rPr lang="en-US" sz="2000" dirty="0" err="1" smtClean="0"/>
              <a:t>egy</a:t>
            </a:r>
            <a:r>
              <a:rPr lang="en-US" sz="2000" dirty="0" smtClean="0"/>
              <a:t> </a:t>
            </a:r>
            <a:r>
              <a:rPr lang="en-US" sz="2000" dirty="0" err="1" smtClean="0"/>
              <a:t>éven</a:t>
            </a:r>
            <a:r>
              <a:rPr lang="en-US" sz="2000" dirty="0" smtClean="0"/>
              <a:t> </a:t>
            </a:r>
            <a:r>
              <a:rPr lang="en-US" sz="2000" dirty="0" err="1" smtClean="0"/>
              <a:t>át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Extrém</a:t>
            </a:r>
            <a:r>
              <a:rPr lang="en-US" sz="2000" dirty="0" smtClean="0"/>
              <a:t> </a:t>
            </a:r>
            <a:r>
              <a:rPr lang="en-US" sz="2000" dirty="0" err="1" smtClean="0"/>
              <a:t>hidrológiai</a:t>
            </a:r>
            <a:r>
              <a:rPr lang="en-US" sz="2000" dirty="0" smtClean="0"/>
              <a:t> </a:t>
            </a:r>
            <a:r>
              <a:rPr lang="en-US" sz="2000" dirty="0" err="1" smtClean="0"/>
              <a:t>események</a:t>
            </a:r>
            <a:endParaRPr lang="en-US" sz="2000" dirty="0" smtClean="0"/>
          </a:p>
        </p:txBody>
      </p:sp>
      <p:pic>
        <p:nvPicPr>
          <p:cNvPr id="118" name="Picture 7" descr="http://upload.wikimedia.org/wikipedia/commons/thumb/7/77/Estrone2.png/200px-Estron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45" y="920422"/>
            <a:ext cx="1317962" cy="850086"/>
          </a:xfrm>
          <a:prstGeom prst="rect">
            <a:avLst/>
          </a:prstGeom>
          <a:noFill/>
        </p:spPr>
      </p:pic>
      <p:grpSp>
        <p:nvGrpSpPr>
          <p:cNvPr id="119" name="Group 118"/>
          <p:cNvGrpSpPr>
            <a:grpSpLocks noChangeAspect="1"/>
          </p:cNvGrpSpPr>
          <p:nvPr/>
        </p:nvGrpSpPr>
        <p:grpSpPr>
          <a:xfrm rot="1449665">
            <a:off x="2080858" y="1717331"/>
            <a:ext cx="968607" cy="144000"/>
            <a:chOff x="1440674" y="2957875"/>
            <a:chExt cx="977673" cy="167605"/>
          </a:xfrm>
        </p:grpSpPr>
        <p:sp>
          <p:nvSpPr>
            <p:cNvPr id="120" name="Oval 119"/>
            <p:cNvSpPr/>
            <p:nvPr/>
          </p:nvSpPr>
          <p:spPr>
            <a:xfrm>
              <a:off x="1791691" y="2957875"/>
              <a:ext cx="626656" cy="161877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AMR</a:t>
              </a:r>
              <a:endParaRPr lang="en-US" dirty="0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1440674" y="3050767"/>
              <a:ext cx="352328" cy="74713"/>
            </a:xfrm>
            <a:custGeom>
              <a:avLst/>
              <a:gdLst>
                <a:gd name="connsiteX0" fmla="*/ 352328 w 352328"/>
                <a:gd name="connsiteY0" fmla="*/ 0 h 74713"/>
                <a:gd name="connsiteX1" fmla="*/ 240266 w 352328"/>
                <a:gd name="connsiteY1" fmla="*/ 12452 h 74713"/>
                <a:gd name="connsiteX2" fmla="*/ 202911 w 352328"/>
                <a:gd name="connsiteY2" fmla="*/ 49809 h 74713"/>
                <a:gd name="connsiteX3" fmla="*/ 140654 w 352328"/>
                <a:gd name="connsiteY3" fmla="*/ 62261 h 74713"/>
                <a:gd name="connsiteX4" fmla="*/ 103300 w 352328"/>
                <a:gd name="connsiteY4" fmla="*/ 74713 h 74713"/>
                <a:gd name="connsiteX5" fmla="*/ 41043 w 352328"/>
                <a:gd name="connsiteY5" fmla="*/ 62261 h 74713"/>
                <a:gd name="connsiteX6" fmla="*/ 3689 w 352328"/>
                <a:gd name="connsiteY6" fmla="*/ 37356 h 74713"/>
                <a:gd name="connsiteX7" fmla="*/ 3689 w 352328"/>
                <a:gd name="connsiteY7" fmla="*/ 62261 h 7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328" h="74713">
                  <a:moveTo>
                    <a:pt x="352328" y="0"/>
                  </a:moveTo>
                  <a:cubicBezTo>
                    <a:pt x="314974" y="4151"/>
                    <a:pt x="275921" y="566"/>
                    <a:pt x="240266" y="12452"/>
                  </a:cubicBezTo>
                  <a:cubicBezTo>
                    <a:pt x="223560" y="18021"/>
                    <a:pt x="218661" y="41933"/>
                    <a:pt x="202911" y="49809"/>
                  </a:cubicBezTo>
                  <a:cubicBezTo>
                    <a:pt x="183982" y="59274"/>
                    <a:pt x="161185" y="57128"/>
                    <a:pt x="140654" y="62261"/>
                  </a:cubicBezTo>
                  <a:cubicBezTo>
                    <a:pt x="127921" y="65444"/>
                    <a:pt x="115751" y="70562"/>
                    <a:pt x="103300" y="74713"/>
                  </a:cubicBezTo>
                  <a:cubicBezTo>
                    <a:pt x="82548" y="70562"/>
                    <a:pt x="60859" y="69692"/>
                    <a:pt x="41043" y="62261"/>
                  </a:cubicBezTo>
                  <a:cubicBezTo>
                    <a:pt x="27031" y="57006"/>
                    <a:pt x="18654" y="37356"/>
                    <a:pt x="3689" y="37356"/>
                  </a:cubicBezTo>
                  <a:cubicBezTo>
                    <a:pt x="-4613" y="37356"/>
                    <a:pt x="3689" y="53959"/>
                    <a:pt x="3689" y="62261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1444363" y="2987467"/>
              <a:ext cx="348639" cy="38396"/>
            </a:xfrm>
            <a:custGeom>
              <a:avLst/>
              <a:gdLst>
                <a:gd name="connsiteX0" fmla="*/ 348639 w 348639"/>
                <a:gd name="connsiteY0" fmla="*/ 25944 h 38396"/>
                <a:gd name="connsiteX1" fmla="*/ 286382 w 348639"/>
                <a:gd name="connsiteY1" fmla="*/ 1040 h 38396"/>
                <a:gd name="connsiteX2" fmla="*/ 174320 w 348639"/>
                <a:gd name="connsiteY2" fmla="*/ 38396 h 38396"/>
                <a:gd name="connsiteX3" fmla="*/ 0 w 348639"/>
                <a:gd name="connsiteY3" fmla="*/ 25944 h 3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639" h="38396">
                  <a:moveTo>
                    <a:pt x="348639" y="25944"/>
                  </a:moveTo>
                  <a:cubicBezTo>
                    <a:pt x="327887" y="17643"/>
                    <a:pt x="308641" y="3064"/>
                    <a:pt x="286382" y="1040"/>
                  </a:cubicBezTo>
                  <a:cubicBezTo>
                    <a:pt x="227332" y="-4328"/>
                    <a:pt x="214648" y="11509"/>
                    <a:pt x="174320" y="38396"/>
                  </a:cubicBezTo>
                  <a:cubicBezTo>
                    <a:pt x="41632" y="23652"/>
                    <a:pt x="99841" y="25944"/>
                    <a:pt x="0" y="25944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23" name="Group 122"/>
          <p:cNvGrpSpPr>
            <a:grpSpLocks noChangeAspect="1"/>
          </p:cNvGrpSpPr>
          <p:nvPr/>
        </p:nvGrpSpPr>
        <p:grpSpPr>
          <a:xfrm rot="264774">
            <a:off x="1782834" y="1982615"/>
            <a:ext cx="726455" cy="108000"/>
            <a:chOff x="1440674" y="2957875"/>
            <a:chExt cx="977673" cy="167605"/>
          </a:xfrm>
        </p:grpSpPr>
        <p:sp>
          <p:nvSpPr>
            <p:cNvPr id="124" name="Oval 123"/>
            <p:cNvSpPr/>
            <p:nvPr/>
          </p:nvSpPr>
          <p:spPr>
            <a:xfrm>
              <a:off x="1791691" y="2957875"/>
              <a:ext cx="626656" cy="161877"/>
            </a:xfrm>
            <a:prstGeom prst="ellips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440674" y="3050767"/>
              <a:ext cx="352328" cy="74713"/>
            </a:xfrm>
            <a:custGeom>
              <a:avLst/>
              <a:gdLst>
                <a:gd name="connsiteX0" fmla="*/ 352328 w 352328"/>
                <a:gd name="connsiteY0" fmla="*/ 0 h 74713"/>
                <a:gd name="connsiteX1" fmla="*/ 240266 w 352328"/>
                <a:gd name="connsiteY1" fmla="*/ 12452 h 74713"/>
                <a:gd name="connsiteX2" fmla="*/ 202911 w 352328"/>
                <a:gd name="connsiteY2" fmla="*/ 49809 h 74713"/>
                <a:gd name="connsiteX3" fmla="*/ 140654 w 352328"/>
                <a:gd name="connsiteY3" fmla="*/ 62261 h 74713"/>
                <a:gd name="connsiteX4" fmla="*/ 103300 w 352328"/>
                <a:gd name="connsiteY4" fmla="*/ 74713 h 74713"/>
                <a:gd name="connsiteX5" fmla="*/ 41043 w 352328"/>
                <a:gd name="connsiteY5" fmla="*/ 62261 h 74713"/>
                <a:gd name="connsiteX6" fmla="*/ 3689 w 352328"/>
                <a:gd name="connsiteY6" fmla="*/ 37356 h 74713"/>
                <a:gd name="connsiteX7" fmla="*/ 3689 w 352328"/>
                <a:gd name="connsiteY7" fmla="*/ 62261 h 7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328" h="74713">
                  <a:moveTo>
                    <a:pt x="352328" y="0"/>
                  </a:moveTo>
                  <a:cubicBezTo>
                    <a:pt x="314974" y="4151"/>
                    <a:pt x="275921" y="566"/>
                    <a:pt x="240266" y="12452"/>
                  </a:cubicBezTo>
                  <a:cubicBezTo>
                    <a:pt x="223560" y="18021"/>
                    <a:pt x="218661" y="41933"/>
                    <a:pt x="202911" y="49809"/>
                  </a:cubicBezTo>
                  <a:cubicBezTo>
                    <a:pt x="183982" y="59274"/>
                    <a:pt x="161185" y="57128"/>
                    <a:pt x="140654" y="62261"/>
                  </a:cubicBezTo>
                  <a:cubicBezTo>
                    <a:pt x="127921" y="65444"/>
                    <a:pt x="115751" y="70562"/>
                    <a:pt x="103300" y="74713"/>
                  </a:cubicBezTo>
                  <a:cubicBezTo>
                    <a:pt x="82548" y="70562"/>
                    <a:pt x="60859" y="69692"/>
                    <a:pt x="41043" y="62261"/>
                  </a:cubicBezTo>
                  <a:cubicBezTo>
                    <a:pt x="27031" y="57006"/>
                    <a:pt x="18654" y="37356"/>
                    <a:pt x="3689" y="37356"/>
                  </a:cubicBezTo>
                  <a:cubicBezTo>
                    <a:pt x="-4613" y="37356"/>
                    <a:pt x="3689" y="53959"/>
                    <a:pt x="3689" y="62261"/>
                  </a:cubicBezTo>
                </a:path>
              </a:pathLst>
            </a:cu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444363" y="2987467"/>
              <a:ext cx="348639" cy="38396"/>
            </a:xfrm>
            <a:custGeom>
              <a:avLst/>
              <a:gdLst>
                <a:gd name="connsiteX0" fmla="*/ 348639 w 348639"/>
                <a:gd name="connsiteY0" fmla="*/ 25944 h 38396"/>
                <a:gd name="connsiteX1" fmla="*/ 286382 w 348639"/>
                <a:gd name="connsiteY1" fmla="*/ 1040 h 38396"/>
                <a:gd name="connsiteX2" fmla="*/ 174320 w 348639"/>
                <a:gd name="connsiteY2" fmla="*/ 38396 h 38396"/>
                <a:gd name="connsiteX3" fmla="*/ 0 w 348639"/>
                <a:gd name="connsiteY3" fmla="*/ 25944 h 3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639" h="38396">
                  <a:moveTo>
                    <a:pt x="348639" y="25944"/>
                  </a:moveTo>
                  <a:cubicBezTo>
                    <a:pt x="327887" y="17643"/>
                    <a:pt x="308641" y="3064"/>
                    <a:pt x="286382" y="1040"/>
                  </a:cubicBezTo>
                  <a:cubicBezTo>
                    <a:pt x="227332" y="-4328"/>
                    <a:pt x="214648" y="11509"/>
                    <a:pt x="174320" y="38396"/>
                  </a:cubicBezTo>
                  <a:cubicBezTo>
                    <a:pt x="41632" y="23652"/>
                    <a:pt x="99841" y="25944"/>
                    <a:pt x="0" y="25944"/>
                  </a:cubicBezTo>
                </a:path>
              </a:pathLst>
            </a:cu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27" name="Group 126"/>
          <p:cNvGrpSpPr>
            <a:grpSpLocks noChangeAspect="1"/>
          </p:cNvGrpSpPr>
          <p:nvPr/>
        </p:nvGrpSpPr>
        <p:grpSpPr>
          <a:xfrm rot="21197837">
            <a:off x="2229478" y="1314319"/>
            <a:ext cx="726455" cy="108000"/>
            <a:chOff x="1440674" y="2957875"/>
            <a:chExt cx="977673" cy="167605"/>
          </a:xfrm>
        </p:grpSpPr>
        <p:sp>
          <p:nvSpPr>
            <p:cNvPr id="128" name="Oval 127"/>
            <p:cNvSpPr/>
            <p:nvPr/>
          </p:nvSpPr>
          <p:spPr>
            <a:xfrm>
              <a:off x="1791691" y="2957875"/>
              <a:ext cx="626656" cy="161877"/>
            </a:xfrm>
            <a:prstGeom prst="ellips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1440674" y="3050767"/>
              <a:ext cx="352328" cy="74713"/>
            </a:xfrm>
            <a:custGeom>
              <a:avLst/>
              <a:gdLst>
                <a:gd name="connsiteX0" fmla="*/ 352328 w 352328"/>
                <a:gd name="connsiteY0" fmla="*/ 0 h 74713"/>
                <a:gd name="connsiteX1" fmla="*/ 240266 w 352328"/>
                <a:gd name="connsiteY1" fmla="*/ 12452 h 74713"/>
                <a:gd name="connsiteX2" fmla="*/ 202911 w 352328"/>
                <a:gd name="connsiteY2" fmla="*/ 49809 h 74713"/>
                <a:gd name="connsiteX3" fmla="*/ 140654 w 352328"/>
                <a:gd name="connsiteY3" fmla="*/ 62261 h 74713"/>
                <a:gd name="connsiteX4" fmla="*/ 103300 w 352328"/>
                <a:gd name="connsiteY4" fmla="*/ 74713 h 74713"/>
                <a:gd name="connsiteX5" fmla="*/ 41043 w 352328"/>
                <a:gd name="connsiteY5" fmla="*/ 62261 h 74713"/>
                <a:gd name="connsiteX6" fmla="*/ 3689 w 352328"/>
                <a:gd name="connsiteY6" fmla="*/ 37356 h 74713"/>
                <a:gd name="connsiteX7" fmla="*/ 3689 w 352328"/>
                <a:gd name="connsiteY7" fmla="*/ 62261 h 7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328" h="74713">
                  <a:moveTo>
                    <a:pt x="352328" y="0"/>
                  </a:moveTo>
                  <a:cubicBezTo>
                    <a:pt x="314974" y="4151"/>
                    <a:pt x="275921" y="566"/>
                    <a:pt x="240266" y="12452"/>
                  </a:cubicBezTo>
                  <a:cubicBezTo>
                    <a:pt x="223560" y="18021"/>
                    <a:pt x="218661" y="41933"/>
                    <a:pt x="202911" y="49809"/>
                  </a:cubicBezTo>
                  <a:cubicBezTo>
                    <a:pt x="183982" y="59274"/>
                    <a:pt x="161185" y="57128"/>
                    <a:pt x="140654" y="62261"/>
                  </a:cubicBezTo>
                  <a:cubicBezTo>
                    <a:pt x="127921" y="65444"/>
                    <a:pt x="115751" y="70562"/>
                    <a:pt x="103300" y="74713"/>
                  </a:cubicBezTo>
                  <a:cubicBezTo>
                    <a:pt x="82548" y="70562"/>
                    <a:pt x="60859" y="69692"/>
                    <a:pt x="41043" y="62261"/>
                  </a:cubicBezTo>
                  <a:cubicBezTo>
                    <a:pt x="27031" y="57006"/>
                    <a:pt x="18654" y="37356"/>
                    <a:pt x="3689" y="37356"/>
                  </a:cubicBezTo>
                  <a:cubicBezTo>
                    <a:pt x="-4613" y="37356"/>
                    <a:pt x="3689" y="53959"/>
                    <a:pt x="3689" y="62261"/>
                  </a:cubicBezTo>
                </a:path>
              </a:pathLst>
            </a:cu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1444363" y="2987467"/>
              <a:ext cx="348639" cy="38396"/>
            </a:xfrm>
            <a:custGeom>
              <a:avLst/>
              <a:gdLst>
                <a:gd name="connsiteX0" fmla="*/ 348639 w 348639"/>
                <a:gd name="connsiteY0" fmla="*/ 25944 h 38396"/>
                <a:gd name="connsiteX1" fmla="*/ 286382 w 348639"/>
                <a:gd name="connsiteY1" fmla="*/ 1040 h 38396"/>
                <a:gd name="connsiteX2" fmla="*/ 174320 w 348639"/>
                <a:gd name="connsiteY2" fmla="*/ 38396 h 38396"/>
                <a:gd name="connsiteX3" fmla="*/ 0 w 348639"/>
                <a:gd name="connsiteY3" fmla="*/ 25944 h 3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639" h="38396">
                  <a:moveTo>
                    <a:pt x="348639" y="25944"/>
                  </a:moveTo>
                  <a:cubicBezTo>
                    <a:pt x="327887" y="17643"/>
                    <a:pt x="308641" y="3064"/>
                    <a:pt x="286382" y="1040"/>
                  </a:cubicBezTo>
                  <a:cubicBezTo>
                    <a:pt x="227332" y="-4328"/>
                    <a:pt x="214648" y="11509"/>
                    <a:pt x="174320" y="38396"/>
                  </a:cubicBezTo>
                  <a:cubicBezTo>
                    <a:pt x="41632" y="23652"/>
                    <a:pt x="99841" y="25944"/>
                    <a:pt x="0" y="25944"/>
                  </a:cubicBezTo>
                </a:path>
              </a:pathLst>
            </a:cu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0" name="Oval 49"/>
          <p:cNvSpPr/>
          <p:nvPr/>
        </p:nvSpPr>
        <p:spPr>
          <a:xfrm>
            <a:off x="6397508" y="961122"/>
            <a:ext cx="385994" cy="386015"/>
          </a:xfrm>
          <a:prstGeom prst="ellipse">
            <a:avLst/>
          </a:prstGeom>
          <a:solidFill>
            <a:srgbClr val="FFFFFF"/>
          </a:solidFill>
          <a:ln w="190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>
            <a:stCxn id="50" idx="4"/>
          </p:cNvCxnSpPr>
          <p:nvPr/>
        </p:nvCxnSpPr>
        <p:spPr>
          <a:xfrm>
            <a:off x="6590505" y="1347137"/>
            <a:ext cx="0" cy="7948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544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Mintavételi</a:t>
            </a:r>
            <a:r>
              <a:rPr lang="en-US" dirty="0" smtClean="0"/>
              <a:t> </a:t>
            </a:r>
            <a:r>
              <a:rPr lang="en-US" dirty="0" err="1" smtClean="0"/>
              <a:t>helyszínek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Screen Shot 2018-11-14 at 21.33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64195"/>
            <a:ext cx="4817533" cy="41419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23167" y="1449917"/>
            <a:ext cx="687916" cy="1058333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79209" y="3517900"/>
            <a:ext cx="687916" cy="1058333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011083" y="1957917"/>
            <a:ext cx="2444750" cy="1587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67125" y="2116667"/>
            <a:ext cx="2788708" cy="19558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29917" y="1704001"/>
            <a:ext cx="18626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Északi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déli</a:t>
            </a:r>
            <a:r>
              <a:rPr lang="en-US" dirty="0" smtClean="0"/>
              <a:t> </a:t>
            </a:r>
            <a:r>
              <a:rPr lang="en-US" dirty="0" err="1" smtClean="0"/>
              <a:t>vízellátási</a:t>
            </a:r>
            <a:r>
              <a:rPr lang="en-US" dirty="0" smtClean="0"/>
              <a:t> </a:t>
            </a:r>
            <a:r>
              <a:rPr lang="en-US" dirty="0" err="1" smtClean="0"/>
              <a:t>terület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37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Tervezett</a:t>
            </a:r>
            <a:r>
              <a:rPr lang="en-US" dirty="0" smtClean="0"/>
              <a:t> </a:t>
            </a:r>
            <a:r>
              <a:rPr lang="en-US" dirty="0" err="1" smtClean="0"/>
              <a:t>vizsgálatok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Mikrobiális</a:t>
            </a:r>
            <a:r>
              <a:rPr lang="en-US" dirty="0" smtClean="0"/>
              <a:t> </a:t>
            </a:r>
            <a:r>
              <a:rPr lang="en-US" dirty="0" err="1" smtClean="0"/>
              <a:t>közösségváltozás</a:t>
            </a:r>
            <a:r>
              <a:rPr lang="en-US" dirty="0" smtClean="0"/>
              <a:t> (NGS)</a:t>
            </a:r>
            <a:endParaRPr lang="en-US" dirty="0"/>
          </a:p>
          <a:p>
            <a:r>
              <a:rPr lang="en-US" dirty="0" err="1" smtClean="0"/>
              <a:t>Célzott</a:t>
            </a:r>
            <a:r>
              <a:rPr lang="en-US" dirty="0" smtClean="0"/>
              <a:t> </a:t>
            </a:r>
            <a:r>
              <a:rPr lang="en-US" dirty="0" err="1" smtClean="0"/>
              <a:t>kórokozó</a:t>
            </a:r>
            <a:r>
              <a:rPr lang="en-US" dirty="0" smtClean="0"/>
              <a:t> </a:t>
            </a:r>
            <a:r>
              <a:rPr lang="en-US" dirty="0" err="1" smtClean="0"/>
              <a:t>kimutatás</a:t>
            </a:r>
            <a:endParaRPr lang="en-US" dirty="0" smtClean="0"/>
          </a:p>
          <a:p>
            <a:r>
              <a:rPr lang="en-US" dirty="0" err="1" smtClean="0"/>
              <a:t>Antibiotikum</a:t>
            </a:r>
            <a:r>
              <a:rPr lang="en-US" dirty="0" smtClean="0"/>
              <a:t> </a:t>
            </a:r>
            <a:r>
              <a:rPr lang="en-US" dirty="0" err="1" smtClean="0"/>
              <a:t>rezisztencia</a:t>
            </a:r>
            <a:r>
              <a:rPr lang="en-US" dirty="0" smtClean="0"/>
              <a:t> </a:t>
            </a:r>
            <a:r>
              <a:rPr lang="en-US" dirty="0" err="1" smtClean="0"/>
              <a:t>vizsgálat</a:t>
            </a:r>
            <a:endParaRPr lang="en-US" dirty="0"/>
          </a:p>
          <a:p>
            <a:r>
              <a:rPr lang="en-US" dirty="0" err="1" smtClean="0"/>
              <a:t>Funkcionális</a:t>
            </a:r>
            <a:r>
              <a:rPr lang="en-US" dirty="0" smtClean="0"/>
              <a:t> </a:t>
            </a:r>
            <a:r>
              <a:rPr lang="en-US" dirty="0" err="1" smtClean="0"/>
              <a:t>vizsgálatok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Helyszíni</a:t>
            </a:r>
            <a:r>
              <a:rPr lang="en-US" dirty="0" smtClean="0"/>
              <a:t> </a:t>
            </a:r>
            <a:r>
              <a:rPr lang="en-US" dirty="0" err="1" smtClean="0"/>
              <a:t>vizsgálatok</a:t>
            </a:r>
            <a:endParaRPr lang="en-US" dirty="0" smtClean="0"/>
          </a:p>
          <a:p>
            <a:r>
              <a:rPr lang="en-US" dirty="0" err="1"/>
              <a:t>Alapkémiai</a:t>
            </a:r>
            <a:r>
              <a:rPr lang="en-US" dirty="0"/>
              <a:t> </a:t>
            </a:r>
            <a:r>
              <a:rPr lang="en-US" dirty="0" err="1"/>
              <a:t>vizsgálatok</a:t>
            </a:r>
            <a:endParaRPr lang="en-US" dirty="0"/>
          </a:p>
          <a:p>
            <a:r>
              <a:rPr lang="en-US" dirty="0" err="1" smtClean="0"/>
              <a:t>Szerves</a:t>
            </a:r>
            <a:r>
              <a:rPr lang="en-US" dirty="0" smtClean="0"/>
              <a:t> </a:t>
            </a:r>
            <a:r>
              <a:rPr lang="en-US" dirty="0" err="1" smtClean="0"/>
              <a:t>mikroszennyezők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bomlástermékeik</a:t>
            </a:r>
            <a:r>
              <a:rPr lang="en-US" dirty="0" smtClean="0"/>
              <a:t> </a:t>
            </a:r>
            <a:r>
              <a:rPr lang="en-US" dirty="0" err="1" smtClean="0"/>
              <a:t>vizsgálata</a:t>
            </a:r>
            <a:r>
              <a:rPr lang="en-US" dirty="0" smtClean="0"/>
              <a:t> (</a:t>
            </a:r>
            <a:r>
              <a:rPr lang="en-US" dirty="0" err="1" smtClean="0"/>
              <a:t>vízben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üledékben</a:t>
            </a:r>
            <a:r>
              <a:rPr lang="en-US" dirty="0" smtClean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82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Háttérváltozók</a:t>
            </a:r>
            <a:r>
              <a:rPr lang="en-US" dirty="0" smtClean="0"/>
              <a:t> </a:t>
            </a:r>
            <a:r>
              <a:rPr lang="en-US" dirty="0" err="1" smtClean="0"/>
              <a:t>vizsgálata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24748139"/>
              </p:ext>
            </p:extLst>
          </p:nvPr>
        </p:nvGraphicFramePr>
        <p:xfrm>
          <a:off x="568813" y="807084"/>
          <a:ext cx="8280859" cy="407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8562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17" y="303213"/>
            <a:ext cx="8064499" cy="856853"/>
          </a:xfrm>
        </p:spPr>
        <p:txBody>
          <a:bodyPr/>
          <a:lstStyle/>
          <a:p>
            <a:r>
              <a:rPr lang="en-US" dirty="0" err="1" smtClean="0"/>
              <a:t>Terepi</a:t>
            </a:r>
            <a:r>
              <a:rPr lang="en-US" dirty="0" smtClean="0"/>
              <a:t> </a:t>
            </a:r>
            <a:r>
              <a:rPr lang="en-US" dirty="0" err="1" smtClean="0"/>
              <a:t>vizsgálatokra</a:t>
            </a:r>
            <a:r>
              <a:rPr lang="en-US" dirty="0" smtClean="0"/>
              <a:t> </a:t>
            </a:r>
            <a:r>
              <a:rPr lang="en-US" dirty="0" err="1" smtClean="0"/>
              <a:t>épített</a:t>
            </a:r>
            <a:r>
              <a:rPr lang="en-US" dirty="0" smtClean="0"/>
              <a:t> </a:t>
            </a:r>
            <a:r>
              <a:rPr lang="en-US" dirty="0" err="1" smtClean="0"/>
              <a:t>elemzések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6917" y="896536"/>
            <a:ext cx="8731250" cy="3125647"/>
          </a:xfrm>
        </p:spPr>
        <p:txBody>
          <a:bodyPr/>
          <a:lstStyle/>
          <a:p>
            <a:r>
              <a:rPr lang="hu-HU" sz="2000" dirty="0" smtClean="0"/>
              <a:t>Mikrobiológiai </a:t>
            </a:r>
            <a:r>
              <a:rPr lang="hu-HU" sz="2000" dirty="0"/>
              <a:t>közösségek térbeli és időbeli változása az ivóvízellátórendszerben;</a:t>
            </a:r>
            <a:endParaRPr lang="en-US" sz="2000" dirty="0"/>
          </a:p>
          <a:p>
            <a:r>
              <a:rPr lang="hu-HU" sz="2000" dirty="0" smtClean="0"/>
              <a:t>Mennyiségi </a:t>
            </a:r>
            <a:r>
              <a:rPr lang="hu-HU" sz="2000" dirty="0"/>
              <a:t>mikrobiológiai kockázatértékelés (QMRA) a kórokozók eltávolítására parti szűrés során, valamint az opportunista kórokozók hálózati utószaporodására;</a:t>
            </a:r>
            <a:endParaRPr lang="en-US" sz="2000" dirty="0"/>
          </a:p>
          <a:p>
            <a:r>
              <a:rPr lang="hu-HU" sz="2000" dirty="0" smtClean="0"/>
              <a:t>Egészségkockázat </a:t>
            </a:r>
            <a:r>
              <a:rPr lang="hu-HU" sz="2000" dirty="0"/>
              <a:t>értékelése a kimutatott mikroszennyezőkre és bomlástermékeikre;</a:t>
            </a:r>
            <a:endParaRPr lang="en-US" sz="2000" dirty="0"/>
          </a:p>
          <a:p>
            <a:r>
              <a:rPr lang="hu-HU" sz="2000" dirty="0" smtClean="0"/>
              <a:t>Vízminőség </a:t>
            </a:r>
            <a:r>
              <a:rPr lang="hu-HU" sz="2000" dirty="0"/>
              <a:t>változás összefüggései a különböző hidraulikai és hidrológiai állapotokkal és víztermelési üzemállapotokkal;</a:t>
            </a:r>
            <a:endParaRPr lang="en-US" sz="2000" dirty="0"/>
          </a:p>
          <a:p>
            <a:r>
              <a:rPr lang="hu-HU" sz="2000" dirty="0" smtClean="0"/>
              <a:t>Különböző </a:t>
            </a:r>
            <a:r>
              <a:rPr lang="hu-HU" sz="2000" dirty="0"/>
              <a:t>klímaszcenáriók modellezése;</a:t>
            </a:r>
            <a:endParaRPr lang="en-US" sz="2000" dirty="0"/>
          </a:p>
          <a:p>
            <a:r>
              <a:rPr lang="hu-HU" sz="2000" dirty="0" smtClean="0"/>
              <a:t>A </a:t>
            </a:r>
            <a:r>
              <a:rPr lang="hu-HU" sz="2000" dirty="0"/>
              <a:t>kapott eredmények alapján a kockázati pontok és lehetséges beavatkozások azonosítása az ivóvízellátórendszerben.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22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Kitekintés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994507"/>
            <a:ext cx="7705725" cy="3080075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en-US" dirty="0" err="1" smtClean="0"/>
              <a:t>végső</a:t>
            </a:r>
            <a:r>
              <a:rPr lang="en-US" dirty="0" smtClean="0"/>
              <a:t> </a:t>
            </a:r>
            <a:r>
              <a:rPr lang="en-US" dirty="0" err="1" smtClean="0"/>
              <a:t>célja</a:t>
            </a:r>
            <a:r>
              <a:rPr lang="en-US" dirty="0" smtClean="0"/>
              <a:t> </a:t>
            </a:r>
            <a:r>
              <a:rPr lang="en-US" dirty="0" err="1" smtClean="0"/>
              <a:t>elősegíteni</a:t>
            </a:r>
            <a:r>
              <a:rPr lang="en-US" dirty="0" smtClean="0"/>
              <a:t> a </a:t>
            </a:r>
            <a:r>
              <a:rPr lang="en-US" dirty="0" err="1" smtClean="0"/>
              <a:t>méltán</a:t>
            </a:r>
            <a:r>
              <a:rPr lang="en-US" dirty="0" smtClean="0"/>
              <a:t> </a:t>
            </a:r>
            <a:r>
              <a:rPr lang="en-US" dirty="0" err="1" smtClean="0"/>
              <a:t>jó</a:t>
            </a:r>
            <a:r>
              <a:rPr lang="en-US" dirty="0" smtClean="0"/>
              <a:t> </a:t>
            </a:r>
            <a:r>
              <a:rPr lang="en-US" dirty="0" err="1" smtClean="0"/>
              <a:t>hírű</a:t>
            </a:r>
            <a:r>
              <a:rPr lang="en-US" dirty="0"/>
              <a:t> </a:t>
            </a:r>
            <a:r>
              <a:rPr lang="en-US" dirty="0" err="1" smtClean="0"/>
              <a:t>hazai</a:t>
            </a:r>
            <a:r>
              <a:rPr lang="en-US" dirty="0" smtClean="0"/>
              <a:t> </a:t>
            </a:r>
            <a:r>
              <a:rPr lang="en-US" dirty="0" err="1" smtClean="0"/>
              <a:t>ivóvízellátás</a:t>
            </a:r>
            <a:r>
              <a:rPr lang="en-US" dirty="0" smtClean="0"/>
              <a:t> </a:t>
            </a:r>
            <a:r>
              <a:rPr lang="en-US" dirty="0" err="1" smtClean="0"/>
              <a:t>minőségi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mennyiségi</a:t>
            </a:r>
            <a:r>
              <a:rPr lang="en-US" dirty="0" smtClean="0"/>
              <a:t> </a:t>
            </a:r>
            <a:r>
              <a:rPr lang="en-US" dirty="0" err="1" smtClean="0"/>
              <a:t>megőrzését</a:t>
            </a:r>
            <a:r>
              <a:rPr lang="en-US" dirty="0" smtClean="0"/>
              <a:t> a </a:t>
            </a:r>
            <a:r>
              <a:rPr lang="en-US" dirty="0" err="1" smtClean="0"/>
              <a:t>változó</a:t>
            </a:r>
            <a:r>
              <a:rPr lang="en-US" dirty="0" smtClean="0"/>
              <a:t> </a:t>
            </a:r>
            <a:r>
              <a:rPr lang="en-US" dirty="0" err="1" smtClean="0"/>
              <a:t>világban</a:t>
            </a:r>
            <a:endParaRPr lang="en-US" dirty="0" smtClean="0"/>
          </a:p>
          <a:p>
            <a:pPr lvl="1"/>
            <a:r>
              <a:rPr lang="en-US" dirty="0" err="1" smtClean="0"/>
              <a:t>Első</a:t>
            </a:r>
            <a:r>
              <a:rPr lang="en-US" dirty="0" smtClean="0"/>
              <a:t> </a:t>
            </a:r>
            <a:r>
              <a:rPr lang="en-US" dirty="0" err="1" smtClean="0"/>
              <a:t>szisztematikus</a:t>
            </a:r>
            <a:r>
              <a:rPr lang="en-US" dirty="0" smtClean="0"/>
              <a:t> </a:t>
            </a:r>
            <a:r>
              <a:rPr lang="en-US" dirty="0" err="1" smtClean="0"/>
              <a:t>hazai</a:t>
            </a:r>
            <a:r>
              <a:rPr lang="en-US" dirty="0" smtClean="0"/>
              <a:t> </a:t>
            </a:r>
            <a:r>
              <a:rPr lang="en-US" dirty="0" err="1" smtClean="0"/>
              <a:t>vizsgálat</a:t>
            </a:r>
            <a:r>
              <a:rPr lang="en-US" dirty="0" smtClean="0"/>
              <a:t> a </a:t>
            </a:r>
            <a:r>
              <a:rPr lang="en-US" dirty="0" err="1" smtClean="0"/>
              <a:t>stratégiai</a:t>
            </a:r>
            <a:r>
              <a:rPr lang="en-US" dirty="0" smtClean="0"/>
              <a:t> </a:t>
            </a:r>
            <a:r>
              <a:rPr lang="en-US" dirty="0" err="1" smtClean="0"/>
              <a:t>jelentőségű</a:t>
            </a:r>
            <a:r>
              <a:rPr lang="en-US" dirty="0" smtClean="0"/>
              <a:t> </a:t>
            </a:r>
            <a:r>
              <a:rPr lang="en-US" dirty="0" err="1" smtClean="0"/>
              <a:t>parti</a:t>
            </a:r>
            <a:r>
              <a:rPr lang="en-US" dirty="0" smtClean="0"/>
              <a:t> </a:t>
            </a:r>
            <a:r>
              <a:rPr lang="en-US" dirty="0" err="1" smtClean="0"/>
              <a:t>szűrésű</a:t>
            </a:r>
            <a:r>
              <a:rPr lang="en-US" dirty="0" smtClean="0"/>
              <a:t> </a:t>
            </a:r>
            <a:r>
              <a:rPr lang="en-US" dirty="0" err="1" smtClean="0"/>
              <a:t>ivóvízbázisokat</a:t>
            </a:r>
            <a:r>
              <a:rPr lang="en-US" dirty="0" smtClean="0"/>
              <a:t> </a:t>
            </a:r>
            <a:r>
              <a:rPr lang="en-US" dirty="0" err="1" smtClean="0"/>
              <a:t>veszélyeztető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kockázatokra</a:t>
            </a:r>
            <a:endParaRPr lang="en-US" dirty="0" smtClean="0"/>
          </a:p>
          <a:p>
            <a:pPr lvl="1"/>
            <a:r>
              <a:rPr lang="en-US" dirty="0" err="1" smtClean="0"/>
              <a:t>Hidrológiai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hidraulikai</a:t>
            </a:r>
            <a:r>
              <a:rPr lang="en-US" dirty="0" smtClean="0"/>
              <a:t> </a:t>
            </a:r>
            <a:r>
              <a:rPr lang="en-US" dirty="0" err="1" smtClean="0"/>
              <a:t>háttérváltozók</a:t>
            </a:r>
            <a:r>
              <a:rPr lang="en-US" dirty="0" smtClean="0"/>
              <a:t> </a:t>
            </a:r>
            <a:r>
              <a:rPr lang="en-US" dirty="0" err="1" smtClean="0"/>
              <a:t>révén</a:t>
            </a:r>
            <a:r>
              <a:rPr lang="en-US" dirty="0" smtClean="0"/>
              <a:t> </a:t>
            </a:r>
            <a:r>
              <a:rPr lang="en-US" dirty="0" err="1" smtClean="0"/>
              <a:t>predikció</a:t>
            </a:r>
            <a:r>
              <a:rPr lang="en-US" dirty="0" smtClean="0"/>
              <a:t> </a:t>
            </a:r>
            <a:r>
              <a:rPr lang="en-US" dirty="0" err="1" smtClean="0"/>
              <a:t>különböző</a:t>
            </a:r>
            <a:r>
              <a:rPr lang="en-US" dirty="0" smtClean="0"/>
              <a:t> </a:t>
            </a:r>
            <a:r>
              <a:rPr lang="en-US" dirty="0" err="1" smtClean="0"/>
              <a:t>klíma</a:t>
            </a:r>
            <a:r>
              <a:rPr lang="en-US" dirty="0" smtClean="0"/>
              <a:t> </a:t>
            </a:r>
            <a:r>
              <a:rPr lang="en-US" dirty="0" err="1" smtClean="0"/>
              <a:t>forgatókönyvekre</a:t>
            </a:r>
            <a:endParaRPr lang="en-US" dirty="0" smtClean="0"/>
          </a:p>
          <a:p>
            <a:pPr lvl="1"/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ökoszisztémák</a:t>
            </a:r>
            <a:r>
              <a:rPr lang="en-US" dirty="0" smtClean="0"/>
              <a:t> </a:t>
            </a:r>
            <a:r>
              <a:rPr lang="en-US" dirty="0" err="1" smtClean="0"/>
              <a:t>szerepének</a:t>
            </a:r>
            <a:r>
              <a:rPr lang="en-US" dirty="0" smtClean="0"/>
              <a:t> </a:t>
            </a:r>
            <a:r>
              <a:rPr lang="en-US" dirty="0" err="1" smtClean="0"/>
              <a:t>megértése</a:t>
            </a:r>
            <a:r>
              <a:rPr lang="en-US" dirty="0" smtClean="0"/>
              <a:t> a </a:t>
            </a:r>
            <a:r>
              <a:rPr lang="en-US" dirty="0" err="1" smtClean="0"/>
              <a:t>tiszta</a:t>
            </a:r>
            <a:r>
              <a:rPr lang="en-US" dirty="0" smtClean="0"/>
              <a:t> </a:t>
            </a:r>
            <a:r>
              <a:rPr lang="en-US" dirty="0" err="1" smtClean="0"/>
              <a:t>ivóvíz</a:t>
            </a:r>
            <a:r>
              <a:rPr lang="en-US" dirty="0" smtClean="0"/>
              <a:t> </a:t>
            </a:r>
            <a:r>
              <a:rPr lang="en-US" dirty="0" err="1" smtClean="0"/>
              <a:t>biztosításában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36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Tiszta</a:t>
            </a:r>
            <a:r>
              <a:rPr lang="en-US" dirty="0" smtClean="0"/>
              <a:t> </a:t>
            </a:r>
            <a:r>
              <a:rPr lang="en-US" dirty="0" err="1" smtClean="0"/>
              <a:t>ivóvíz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81983297"/>
              </p:ext>
            </p:extLst>
          </p:nvPr>
        </p:nvGraphicFramePr>
        <p:xfrm>
          <a:off x="1317941" y="733557"/>
          <a:ext cx="7430771" cy="4887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4213" y="935141"/>
            <a:ext cx="173637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800" dirty="0" err="1" smtClean="0">
                <a:latin typeface="Calibri"/>
                <a:cs typeface="Calibri"/>
              </a:rPr>
              <a:t>Egészséges</a:t>
            </a:r>
            <a:r>
              <a:rPr lang="en-US" sz="1800" dirty="0" smtClean="0">
                <a:latin typeface="Calibri"/>
                <a:cs typeface="Calibri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800" dirty="0" err="1" smtClean="0">
                <a:latin typeface="Calibri"/>
                <a:cs typeface="Calibri"/>
              </a:rPr>
              <a:t>Biztonságos</a:t>
            </a:r>
            <a:endParaRPr lang="en-US" sz="1800" dirty="0" smtClean="0">
              <a:latin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800" dirty="0" err="1" smtClean="0">
                <a:latin typeface="Calibri"/>
                <a:cs typeface="Calibri"/>
              </a:rPr>
              <a:t>Elérhető</a:t>
            </a:r>
            <a:endParaRPr lang="en-US" sz="1800" dirty="0" smtClean="0">
              <a:latin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800" dirty="0" err="1" smtClean="0">
                <a:latin typeface="Calibri"/>
                <a:cs typeface="Calibri"/>
              </a:rPr>
              <a:t>Elfogadható</a:t>
            </a:r>
            <a:endParaRPr lang="en-US" sz="1800" dirty="0">
              <a:latin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800" dirty="0" err="1" smtClean="0">
                <a:latin typeface="Calibri"/>
                <a:cs typeface="Calibri"/>
              </a:rPr>
              <a:t>Megfizethető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33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Ivóvízbázisok</a:t>
            </a:r>
            <a:r>
              <a:rPr lang="en-US" dirty="0" smtClean="0"/>
              <a:t> </a:t>
            </a:r>
            <a:r>
              <a:rPr lang="en-US" dirty="0" err="1" smtClean="0"/>
              <a:t>Magyarországon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147024"/>
              </p:ext>
            </p:extLst>
          </p:nvPr>
        </p:nvGraphicFramePr>
        <p:xfrm>
          <a:off x="423303" y="899700"/>
          <a:ext cx="7844328" cy="3294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94306" y="4044144"/>
            <a:ext cx="12622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Forrás</a:t>
            </a:r>
            <a:r>
              <a:rPr lang="en-US" i="1" dirty="0" smtClean="0"/>
              <a:t>: OVGT2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3155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szennyezők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ivóvízben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907098"/>
            <a:ext cx="7705725" cy="505936"/>
          </a:xfrm>
        </p:spPr>
        <p:txBody>
          <a:bodyPr/>
          <a:lstStyle/>
          <a:p>
            <a:r>
              <a:rPr lang="en-US" dirty="0" err="1" smtClean="0"/>
              <a:t>Lakossági</a:t>
            </a:r>
            <a:r>
              <a:rPr lang="en-US" dirty="0" smtClean="0"/>
              <a:t> </a:t>
            </a:r>
            <a:r>
              <a:rPr lang="en-US" dirty="0" err="1" smtClean="0"/>
              <a:t>aggodalmak</a:t>
            </a:r>
            <a:r>
              <a:rPr lang="en-US" dirty="0" smtClean="0"/>
              <a:t> </a:t>
            </a:r>
            <a:r>
              <a:rPr lang="en-US" dirty="0" err="1" smtClean="0"/>
              <a:t>fő</a:t>
            </a:r>
            <a:r>
              <a:rPr lang="en-US" dirty="0" smtClean="0"/>
              <a:t> </a:t>
            </a:r>
            <a:r>
              <a:rPr lang="en-US" dirty="0" err="1" smtClean="0"/>
              <a:t>forrása</a:t>
            </a:r>
            <a:r>
              <a:rPr lang="en-US" dirty="0" smtClean="0"/>
              <a:t>: </a:t>
            </a:r>
            <a:r>
              <a:rPr lang="en-US" dirty="0" err="1" smtClean="0"/>
              <a:t>gyógyszermaradványok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81882"/>
              </p:ext>
            </p:extLst>
          </p:nvPr>
        </p:nvGraphicFramePr>
        <p:xfrm>
          <a:off x="684213" y="1283393"/>
          <a:ext cx="8284513" cy="3188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85808" y="4061877"/>
            <a:ext cx="36453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Forrás</a:t>
            </a:r>
            <a:r>
              <a:rPr lang="en-US" i="1" dirty="0" smtClean="0"/>
              <a:t>: </a:t>
            </a:r>
            <a:r>
              <a:rPr lang="en-US" i="1" dirty="0" err="1" smtClean="0"/>
              <a:t>Európai</a:t>
            </a:r>
            <a:r>
              <a:rPr lang="en-US" i="1" dirty="0" smtClean="0"/>
              <a:t> </a:t>
            </a:r>
            <a:r>
              <a:rPr lang="en-US" i="1" dirty="0" err="1" smtClean="0"/>
              <a:t>Bizottság</a:t>
            </a:r>
            <a:r>
              <a:rPr lang="en-US" i="1" dirty="0" smtClean="0"/>
              <a:t> </a:t>
            </a:r>
            <a:r>
              <a:rPr lang="en-US" i="1" dirty="0" err="1" smtClean="0"/>
              <a:t>nyilvános</a:t>
            </a:r>
            <a:r>
              <a:rPr lang="en-US" i="1" dirty="0" smtClean="0"/>
              <a:t> </a:t>
            </a:r>
            <a:r>
              <a:rPr lang="en-US" i="1" dirty="0" err="1" smtClean="0"/>
              <a:t>konzultáció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861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Gyógyszermaradványok</a:t>
            </a:r>
            <a:r>
              <a:rPr lang="en-US" dirty="0" smtClean="0"/>
              <a:t> a </a:t>
            </a:r>
            <a:r>
              <a:rPr lang="en-US" dirty="0" err="1" smtClean="0"/>
              <a:t>felszíni</a:t>
            </a:r>
            <a:r>
              <a:rPr lang="en-US" dirty="0" smtClean="0"/>
              <a:t> </a:t>
            </a:r>
            <a:r>
              <a:rPr lang="en-US" dirty="0" err="1" smtClean="0"/>
              <a:t>vizekben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Screen Shot 2018-11-14 at 18.17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06" y="2262504"/>
            <a:ext cx="4709243" cy="1827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867923" y="1037088"/>
            <a:ext cx="399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err="1" smtClean="0"/>
              <a:t>Houtman</a:t>
            </a:r>
            <a:r>
              <a:rPr lang="en-US" sz="1100" i="1" dirty="0" smtClean="0"/>
              <a:t> et al., Human </a:t>
            </a:r>
            <a:r>
              <a:rPr lang="en-US" sz="1100" i="1" dirty="0"/>
              <a:t>health risk assessment of the mixture of pharmaceuticals in Dutch drinking water and its sources based on frequent monitoring </a:t>
            </a:r>
            <a:r>
              <a:rPr lang="en-US" sz="1100" i="1" dirty="0" smtClean="0"/>
              <a:t>data</a:t>
            </a:r>
            <a:r>
              <a:rPr lang="en-US" sz="1100" i="1" dirty="0"/>
              <a:t> </a:t>
            </a:r>
            <a:r>
              <a:rPr lang="en-US" sz="1100" i="1" dirty="0" smtClean="0"/>
              <a:t>(2014) Science </a:t>
            </a:r>
            <a:r>
              <a:rPr lang="en-US" sz="1100" i="1" dirty="0"/>
              <a:t>of The Total Environment</a:t>
            </a:r>
            <a:r>
              <a:rPr lang="en-US" sz="1100" i="1" dirty="0" smtClean="0"/>
              <a:t>,496:54-62</a:t>
            </a:r>
            <a:endParaRPr lang="en-US" sz="1100" i="1" dirty="0"/>
          </a:p>
        </p:txBody>
      </p:sp>
      <p:pic>
        <p:nvPicPr>
          <p:cNvPr id="10" name="Picture 9" descr="Screen Shot 2018-11-14 at 18.31.1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93"/>
          <a:stretch/>
        </p:blipFill>
        <p:spPr>
          <a:xfrm>
            <a:off x="106924" y="1037088"/>
            <a:ext cx="3602248" cy="3969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47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Antibiotikumok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antibiotikum</a:t>
            </a:r>
            <a:r>
              <a:rPr lang="en-US" dirty="0" smtClean="0"/>
              <a:t> </a:t>
            </a:r>
            <a:r>
              <a:rPr lang="en-US" dirty="0" err="1" smtClean="0"/>
              <a:t>rezisztencia</a:t>
            </a:r>
            <a:r>
              <a:rPr lang="en-US" dirty="0" smtClean="0"/>
              <a:t> a </a:t>
            </a:r>
            <a:r>
              <a:rPr lang="en-US" dirty="0" err="1" smtClean="0"/>
              <a:t>Dunában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3102" y="2910987"/>
            <a:ext cx="4500898" cy="1190582"/>
          </a:xfrm>
        </p:spPr>
        <p:txBody>
          <a:bodyPr>
            <a:noAutofit/>
          </a:bodyPr>
          <a:lstStyle/>
          <a:p>
            <a:r>
              <a:rPr lang="en-US" sz="1600" i="1" dirty="0" smtClean="0"/>
              <a:t>E. coli, K. </a:t>
            </a:r>
            <a:r>
              <a:rPr lang="en-US" sz="1600" i="1" dirty="0" err="1" smtClean="0"/>
              <a:t>pneumoniae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Raoultella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ornithinolytica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dirty="0" smtClean="0"/>
              <a:t>23 </a:t>
            </a:r>
            <a:r>
              <a:rPr lang="en-US" sz="1600" dirty="0" err="1" smtClean="0"/>
              <a:t>pulsotípus</a:t>
            </a:r>
            <a:r>
              <a:rPr lang="en-US" sz="1600" dirty="0" smtClean="0"/>
              <a:t>, </a:t>
            </a:r>
            <a:r>
              <a:rPr lang="en-US" sz="1600" dirty="0" err="1" smtClean="0"/>
              <a:t>köztük</a:t>
            </a:r>
            <a:r>
              <a:rPr lang="en-US" sz="1600" dirty="0" smtClean="0"/>
              <a:t> </a:t>
            </a:r>
            <a:r>
              <a:rPr lang="en-US" sz="1600" dirty="0" err="1" smtClean="0"/>
              <a:t>epidemiológiailag</a:t>
            </a:r>
            <a:r>
              <a:rPr lang="en-US" sz="1600" dirty="0" smtClean="0"/>
              <a:t> </a:t>
            </a:r>
            <a:r>
              <a:rPr lang="en-US" sz="1600" dirty="0" err="1" smtClean="0"/>
              <a:t>releváns</a:t>
            </a:r>
            <a:r>
              <a:rPr lang="en-US" sz="1600" dirty="0" smtClean="0"/>
              <a:t> </a:t>
            </a:r>
            <a:r>
              <a:rPr lang="en-US" sz="1600" dirty="0" err="1" smtClean="0"/>
              <a:t>törzsek</a:t>
            </a:r>
            <a:endParaRPr lang="en-US" sz="1600" dirty="0" smtClean="0"/>
          </a:p>
          <a:p>
            <a:pPr>
              <a:spcBef>
                <a:spcPts val="600"/>
              </a:spcBef>
            </a:pPr>
            <a:r>
              <a:rPr lang="en-US" sz="1600" dirty="0" smtClean="0"/>
              <a:t>ESBL </a:t>
            </a:r>
            <a:r>
              <a:rPr lang="en-US" sz="1600" dirty="0" err="1" smtClean="0"/>
              <a:t>termelő</a:t>
            </a:r>
            <a:r>
              <a:rPr lang="en-US" sz="1600" dirty="0"/>
              <a:t> </a:t>
            </a:r>
            <a:r>
              <a:rPr lang="en-US" sz="1600" dirty="0" smtClean="0"/>
              <a:t>(CTX</a:t>
            </a:r>
            <a:r>
              <a:rPr lang="en-US" sz="1600" dirty="0"/>
              <a:t>-</a:t>
            </a:r>
            <a:r>
              <a:rPr lang="en-US" sz="1600" dirty="0" smtClean="0"/>
              <a:t>M, SHV, </a:t>
            </a:r>
            <a:r>
              <a:rPr lang="en-US" sz="1600" dirty="0" err="1" smtClean="0"/>
              <a:t>AmpC</a:t>
            </a:r>
            <a:r>
              <a:rPr lang="en-US" sz="1600" dirty="0" smtClean="0"/>
              <a:t>)</a:t>
            </a:r>
          </a:p>
          <a:p>
            <a:pPr>
              <a:spcBef>
                <a:spcPts val="600"/>
              </a:spcBef>
            </a:pPr>
            <a:endParaRPr lang="en-US" sz="1400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882863"/>
              </p:ext>
            </p:extLst>
          </p:nvPr>
        </p:nvGraphicFramePr>
        <p:xfrm>
          <a:off x="4643102" y="948171"/>
          <a:ext cx="4219798" cy="1962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9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latin typeface="Calibri"/>
                          <a:cs typeface="Calibri"/>
                        </a:rPr>
                        <a:t>Mintavételi</a:t>
                      </a:r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aseline="0" dirty="0" err="1" smtClean="0">
                          <a:latin typeface="Calibri"/>
                          <a:cs typeface="Calibri"/>
                        </a:rPr>
                        <a:t>hely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ESBL </a:t>
                      </a:r>
                      <a:r>
                        <a:rPr lang="en-US" sz="1600" dirty="0" err="1" smtClean="0">
                          <a:latin typeface="Calibri"/>
                          <a:cs typeface="Calibri"/>
                        </a:rPr>
                        <a:t>Enterobecteriales</a:t>
                      </a:r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 (TKE/100 ml)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latin typeface="Calibri"/>
                          <a:cs typeface="Calibri"/>
                        </a:rPr>
                        <a:t>Pulzo</a:t>
                      </a: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- </a:t>
                      </a:r>
                      <a:r>
                        <a:rPr lang="en-US" sz="1600" dirty="0" err="1" smtClean="0">
                          <a:latin typeface="Calibri"/>
                          <a:cs typeface="Calibri"/>
                        </a:rPr>
                        <a:t>típus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2.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3.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4400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5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7.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5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8.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999860"/>
              </p:ext>
            </p:extLst>
          </p:nvPr>
        </p:nvGraphicFramePr>
        <p:xfrm>
          <a:off x="525475" y="1160066"/>
          <a:ext cx="3826607" cy="344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018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Ivóvízelosztó-hálózattal</a:t>
            </a:r>
            <a:r>
              <a:rPr lang="en-US" dirty="0" smtClean="0"/>
              <a:t> </a:t>
            </a:r>
            <a:r>
              <a:rPr lang="en-US" dirty="0" err="1" smtClean="0"/>
              <a:t>összefüggő</a:t>
            </a:r>
            <a:r>
              <a:rPr lang="en-US" dirty="0" smtClean="0"/>
              <a:t> </a:t>
            </a:r>
            <a:r>
              <a:rPr lang="en-US" dirty="0" err="1" smtClean="0"/>
              <a:t>kockázatok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7</a:t>
            </a:fld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238109" y="930232"/>
            <a:ext cx="8905891" cy="3339240"/>
            <a:chOff x="-134081" y="1541647"/>
            <a:chExt cx="9593229" cy="5484751"/>
          </a:xfrm>
        </p:grpSpPr>
        <p:sp>
          <p:nvSpPr>
            <p:cNvPr id="45" name="Téglalap 3"/>
            <p:cNvSpPr/>
            <p:nvPr/>
          </p:nvSpPr>
          <p:spPr>
            <a:xfrm>
              <a:off x="539552" y="4365104"/>
              <a:ext cx="2088232" cy="22322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532" y="6056622"/>
              <a:ext cx="462197" cy="108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Szövegdoboz 4"/>
            <p:cNvSpPr txBox="1"/>
            <p:nvPr/>
          </p:nvSpPr>
          <p:spPr>
            <a:xfrm>
              <a:off x="2687513" y="4599865"/>
              <a:ext cx="2448271" cy="2426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Hálózatra menő víz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hu-HU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Alacsony összes baktériumszám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hu-H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Kórokozók nem mutathatóak ki</a:t>
              </a:r>
              <a:endParaRPr lang="hu-HU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Téglalap 5"/>
            <p:cNvSpPr/>
            <p:nvPr/>
          </p:nvSpPr>
          <p:spPr>
            <a:xfrm>
              <a:off x="2627784" y="4365104"/>
              <a:ext cx="568863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Téglalap 6"/>
            <p:cNvSpPr/>
            <p:nvPr/>
          </p:nvSpPr>
          <p:spPr>
            <a:xfrm>
              <a:off x="5390049" y="4509120"/>
              <a:ext cx="45719" cy="1728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Téglalap 7"/>
            <p:cNvSpPr/>
            <p:nvPr/>
          </p:nvSpPr>
          <p:spPr>
            <a:xfrm>
              <a:off x="5449616" y="5615528"/>
              <a:ext cx="1178417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Téglalap 8"/>
            <p:cNvSpPr/>
            <p:nvPr/>
          </p:nvSpPr>
          <p:spPr>
            <a:xfrm>
              <a:off x="7452320" y="4509120"/>
              <a:ext cx="45719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Téglalap 9"/>
            <p:cNvSpPr/>
            <p:nvPr/>
          </p:nvSpPr>
          <p:spPr>
            <a:xfrm>
              <a:off x="5993410" y="5661247"/>
              <a:ext cx="45719" cy="8259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10"/>
            <p:cNvSpPr/>
            <p:nvPr/>
          </p:nvSpPr>
          <p:spPr>
            <a:xfrm>
              <a:off x="8244408" y="2564904"/>
              <a:ext cx="72008" cy="180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11"/>
            <p:cNvSpPr/>
            <p:nvPr/>
          </p:nvSpPr>
          <p:spPr>
            <a:xfrm>
              <a:off x="6503070" y="2564904"/>
              <a:ext cx="1777341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55" name="Egyenes összekötő 13"/>
            <p:cNvCxnSpPr/>
            <p:nvPr/>
          </p:nvCxnSpPr>
          <p:spPr>
            <a:xfrm flipV="1">
              <a:off x="6503071" y="1799355"/>
              <a:ext cx="0" cy="7920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gyenes összekötő 15"/>
            <p:cNvCxnSpPr/>
            <p:nvPr/>
          </p:nvCxnSpPr>
          <p:spPr>
            <a:xfrm flipH="1">
              <a:off x="4702871" y="2448105"/>
              <a:ext cx="1800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gyenes összekötő 19"/>
            <p:cNvCxnSpPr/>
            <p:nvPr/>
          </p:nvCxnSpPr>
          <p:spPr>
            <a:xfrm flipH="1" flipV="1">
              <a:off x="6012160" y="2455078"/>
              <a:ext cx="15766" cy="94485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gyenes összekötő 20"/>
            <p:cNvCxnSpPr/>
            <p:nvPr/>
          </p:nvCxnSpPr>
          <p:spPr>
            <a:xfrm flipH="1">
              <a:off x="5035580" y="2780928"/>
              <a:ext cx="99234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gyenes összekötő 22"/>
            <p:cNvCxnSpPr/>
            <p:nvPr/>
          </p:nvCxnSpPr>
          <p:spPr>
            <a:xfrm flipH="1">
              <a:off x="6127956" y="2115886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gyenes összekötő 23"/>
            <p:cNvCxnSpPr/>
            <p:nvPr/>
          </p:nvCxnSpPr>
          <p:spPr>
            <a:xfrm flipH="1">
              <a:off x="6135652" y="183869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églalap 21"/>
            <p:cNvSpPr/>
            <p:nvPr/>
          </p:nvSpPr>
          <p:spPr>
            <a:xfrm>
              <a:off x="4204017" y="1547327"/>
              <a:ext cx="2736304" cy="20882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62" name="Egyenes összekötő 28"/>
            <p:cNvCxnSpPr/>
            <p:nvPr/>
          </p:nvCxnSpPr>
          <p:spPr>
            <a:xfrm flipH="1" flipV="1">
              <a:off x="5459782" y="2001420"/>
              <a:ext cx="8384" cy="4764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gyenes összekötő 31"/>
            <p:cNvCxnSpPr/>
            <p:nvPr/>
          </p:nvCxnSpPr>
          <p:spPr>
            <a:xfrm flipH="1" flipV="1">
              <a:off x="5472678" y="2780928"/>
              <a:ext cx="8384" cy="4764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35580" y="2672246"/>
              <a:ext cx="462197" cy="108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4957" y="2510563"/>
              <a:ext cx="462197" cy="108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49801" y="2306449"/>
              <a:ext cx="462197" cy="108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6659" y="3410663"/>
              <a:ext cx="462197" cy="108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84797" y="2824103"/>
              <a:ext cx="462197" cy="108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03071" y="2221434"/>
              <a:ext cx="462197" cy="108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76877" y="3127828"/>
              <a:ext cx="462197" cy="108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213" y="3019146"/>
              <a:ext cx="462197" cy="108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683" y="2239638"/>
              <a:ext cx="462197" cy="108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80312" y="2517524"/>
              <a:ext cx="462197" cy="108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5652" y="4383870"/>
              <a:ext cx="462197" cy="108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882" y="1947079"/>
              <a:ext cx="462197" cy="108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12" y="2293979"/>
              <a:ext cx="462197" cy="108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171" y="1690673"/>
              <a:ext cx="462197" cy="108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3097" y="2629327"/>
              <a:ext cx="462197" cy="108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7584" y="2873164"/>
              <a:ext cx="462197" cy="108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311" y="6165304"/>
              <a:ext cx="462197" cy="108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" name="Szövegdoboz 30"/>
            <p:cNvSpPr txBox="1"/>
            <p:nvPr/>
          </p:nvSpPr>
          <p:spPr>
            <a:xfrm>
              <a:off x="6965268" y="4941168"/>
              <a:ext cx="2493880" cy="1971558"/>
            </a:xfrm>
            <a:prstGeom prst="rect">
              <a:avLst/>
            </a:prstGeom>
            <a:solidFill>
              <a:schemeClr val="bg1"/>
            </a:solidFill>
            <a:effectLst>
              <a:softEdge rad="152400"/>
            </a:effectLst>
          </p:spPr>
          <p:txBody>
            <a:bodyPr wrap="square" rtlCol="0">
              <a:spAutoFit/>
            </a:bodyPr>
            <a:lstStyle/>
            <a:p>
              <a:r>
                <a:rPr lang="hu-HU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Jól üzemeltetett </a:t>
              </a:r>
              <a:r>
                <a:rPr lang="hu-HU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vízrendszer:</a:t>
              </a:r>
              <a:endParaRPr lang="hu-HU" sz="1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hu-HU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Kórokozók csíraszáma </a:t>
              </a:r>
              <a:r>
                <a:rPr lang="hu-H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alacsony</a:t>
              </a:r>
              <a:endParaRPr lang="hu-HU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2" name="Téglalap 49"/>
            <p:cNvSpPr/>
            <p:nvPr/>
          </p:nvSpPr>
          <p:spPr>
            <a:xfrm>
              <a:off x="5134805" y="5248746"/>
              <a:ext cx="1692188" cy="1477328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Szövegdoboz 51"/>
            <p:cNvSpPr txBox="1"/>
            <p:nvPr/>
          </p:nvSpPr>
          <p:spPr>
            <a:xfrm>
              <a:off x="-134081" y="1541647"/>
              <a:ext cx="4146497" cy="2426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Rosszul üzemeltetett </a:t>
              </a:r>
              <a:r>
                <a:rPr lang="hu-HU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vízrendszer:</a:t>
              </a:r>
              <a:endParaRPr lang="hu-HU" sz="1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hu-HU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Nem megfelelő hőmérséklet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hu-HU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Pangó szakaszok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hu-HU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Nem megfelelő anyagok beépítése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hu-HU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Bakteriális </a:t>
              </a:r>
              <a:r>
                <a:rPr lang="hu-H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szaporodás</a:t>
              </a:r>
              <a:endParaRPr lang="hu-HU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254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Ivóvízhálózatok</a:t>
            </a:r>
            <a:r>
              <a:rPr lang="en-US" dirty="0" smtClean="0"/>
              <a:t> </a:t>
            </a:r>
            <a:r>
              <a:rPr lang="en-US" dirty="0" err="1" smtClean="0"/>
              <a:t>mikrobiális</a:t>
            </a:r>
            <a:r>
              <a:rPr lang="en-US" dirty="0" smtClean="0"/>
              <a:t> </a:t>
            </a:r>
            <a:r>
              <a:rPr lang="en-US" dirty="0" err="1" smtClean="0"/>
              <a:t>közösségének</a:t>
            </a:r>
            <a:r>
              <a:rPr lang="en-US" dirty="0" smtClean="0"/>
              <a:t> </a:t>
            </a:r>
            <a:r>
              <a:rPr lang="en-US" dirty="0" err="1" smtClean="0"/>
              <a:t>változása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88059" y="43598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err="1" smtClean="0"/>
              <a:t>Potgieter</a:t>
            </a:r>
            <a:r>
              <a:rPr lang="en-US" sz="1200" i="1" dirty="0" smtClean="0"/>
              <a:t> et al (2018)  Long</a:t>
            </a:r>
            <a:r>
              <a:rPr lang="en-US" sz="1200" i="1" dirty="0"/>
              <a:t>-term spatial and temporal microbial community dynamics in a large-scale drinking water distribution system with multiple </a:t>
            </a:r>
            <a:r>
              <a:rPr lang="en-US" sz="1200" i="1" dirty="0" smtClean="0"/>
              <a:t>disinfectant. Water </a:t>
            </a:r>
            <a:r>
              <a:rPr lang="en-US" sz="1200" i="1" dirty="0"/>
              <a:t>Research</a:t>
            </a:r>
            <a:r>
              <a:rPr lang="en-US" sz="1200" i="1" dirty="0" smtClean="0"/>
              <a:t>, 139</a:t>
            </a:r>
            <a:endParaRPr lang="en-US" sz="1200" i="1" dirty="0"/>
          </a:p>
        </p:txBody>
      </p:sp>
      <p:pic>
        <p:nvPicPr>
          <p:cNvPr id="8" name="Picture 7" descr="Screen Shot 2018-11-14 at 23.12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2" y="1202175"/>
            <a:ext cx="6783916" cy="3000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1607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en-US" dirty="0" err="1" smtClean="0"/>
              <a:t>alapadatok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3" y="1160066"/>
            <a:ext cx="8258057" cy="2988000"/>
          </a:xfrm>
        </p:spPr>
        <p:txBody>
          <a:bodyPr/>
          <a:lstStyle/>
          <a:p>
            <a:r>
              <a:rPr lang="en-US" dirty="0" err="1" smtClean="0"/>
              <a:t>Támogatja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NKFIH </a:t>
            </a:r>
            <a:r>
              <a:rPr lang="en-US" dirty="0" err="1" smtClean="0"/>
              <a:t>az</a:t>
            </a:r>
            <a:r>
              <a:rPr lang="en-US" dirty="0" smtClean="0"/>
              <a:t> NKFI </a:t>
            </a:r>
            <a:r>
              <a:rPr lang="en-US" dirty="0" err="1" smtClean="0"/>
              <a:t>alapból</a:t>
            </a:r>
            <a:r>
              <a:rPr lang="en-US" dirty="0" smtClean="0"/>
              <a:t> a </a:t>
            </a:r>
            <a:r>
              <a:rPr lang="en-US" dirty="0" err="1" smtClean="0"/>
              <a:t>Nemzeti</a:t>
            </a:r>
            <a:r>
              <a:rPr lang="en-US" dirty="0" smtClean="0"/>
              <a:t> </a:t>
            </a:r>
            <a:r>
              <a:rPr lang="en-US" dirty="0" err="1" smtClean="0"/>
              <a:t>Kiválósági</a:t>
            </a:r>
            <a:r>
              <a:rPr lang="en-US" dirty="0" smtClean="0"/>
              <a:t> Program </a:t>
            </a:r>
            <a:r>
              <a:rPr lang="en-US" dirty="0" err="1" smtClean="0"/>
              <a:t>keretében</a:t>
            </a:r>
            <a:endParaRPr lang="en-US" dirty="0" smtClean="0"/>
          </a:p>
          <a:p>
            <a:r>
              <a:rPr lang="en-US" dirty="0" err="1" smtClean="0"/>
              <a:t>Futamidő</a:t>
            </a:r>
            <a:r>
              <a:rPr lang="en-US" dirty="0" smtClean="0"/>
              <a:t>: 3 </a:t>
            </a:r>
            <a:r>
              <a:rPr lang="en-US" dirty="0" err="1" smtClean="0"/>
              <a:t>év</a:t>
            </a:r>
            <a:endParaRPr lang="en-US" dirty="0" smtClean="0"/>
          </a:p>
          <a:p>
            <a:r>
              <a:rPr lang="en-US" dirty="0" err="1" smtClean="0"/>
              <a:t>Konzorciumvezető</a:t>
            </a:r>
            <a:r>
              <a:rPr lang="en-US" dirty="0" smtClean="0"/>
              <a:t>: MTA </a:t>
            </a:r>
            <a:r>
              <a:rPr lang="en-US" dirty="0" err="1" smtClean="0"/>
              <a:t>Ökológiai</a:t>
            </a:r>
            <a:r>
              <a:rPr lang="en-US" dirty="0" smtClean="0"/>
              <a:t> </a:t>
            </a:r>
            <a:r>
              <a:rPr lang="en-US" dirty="0" err="1" smtClean="0"/>
              <a:t>Kutatóközpont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Engloner</a:t>
            </a:r>
            <a:r>
              <a:rPr lang="en-US" dirty="0" smtClean="0"/>
              <a:t> Attila</a:t>
            </a:r>
          </a:p>
          <a:p>
            <a:r>
              <a:rPr lang="en-US" dirty="0" err="1" smtClean="0"/>
              <a:t>Konzoriumi</a:t>
            </a:r>
            <a:r>
              <a:rPr lang="en-US" dirty="0" smtClean="0"/>
              <a:t> </a:t>
            </a:r>
            <a:r>
              <a:rPr lang="en-US" dirty="0" err="1" smtClean="0"/>
              <a:t>partnerek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Budapesti</a:t>
            </a:r>
            <a:r>
              <a:rPr lang="en-US" dirty="0" smtClean="0"/>
              <a:t> </a:t>
            </a:r>
            <a:r>
              <a:rPr lang="en-US" dirty="0" err="1" smtClean="0"/>
              <a:t>Műszaki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Gazdaságtudományi</a:t>
            </a:r>
            <a:r>
              <a:rPr lang="en-US" dirty="0" smtClean="0"/>
              <a:t> </a:t>
            </a:r>
            <a:r>
              <a:rPr lang="en-US" dirty="0" err="1" smtClean="0"/>
              <a:t>Egyetem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Honti</a:t>
            </a:r>
            <a:r>
              <a:rPr lang="en-US" dirty="0" smtClean="0"/>
              <a:t> </a:t>
            </a:r>
            <a:r>
              <a:rPr lang="en-US" dirty="0" err="1" smtClean="0"/>
              <a:t>Márk</a:t>
            </a:r>
            <a:endParaRPr lang="en-US" dirty="0" smtClean="0"/>
          </a:p>
          <a:p>
            <a:pPr lvl="1"/>
            <a:r>
              <a:rPr lang="en-US" dirty="0" err="1" smtClean="0"/>
              <a:t>Miskolci</a:t>
            </a:r>
            <a:r>
              <a:rPr lang="en-US" dirty="0" smtClean="0"/>
              <a:t> </a:t>
            </a:r>
            <a:r>
              <a:rPr lang="en-US" dirty="0" err="1" smtClean="0"/>
              <a:t>Egyetem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Szűcs</a:t>
            </a:r>
            <a:r>
              <a:rPr lang="en-US" dirty="0" smtClean="0"/>
              <a:t> </a:t>
            </a:r>
            <a:r>
              <a:rPr lang="en-US" dirty="0" err="1" smtClean="0"/>
              <a:t>Péter</a:t>
            </a:r>
            <a:endParaRPr lang="en-US" dirty="0" smtClean="0"/>
          </a:p>
          <a:p>
            <a:pPr lvl="1"/>
            <a:r>
              <a:rPr lang="en-US" dirty="0" err="1" smtClean="0"/>
              <a:t>Nemzeti</a:t>
            </a:r>
            <a:r>
              <a:rPr lang="en-US" dirty="0" smtClean="0"/>
              <a:t> </a:t>
            </a:r>
            <a:r>
              <a:rPr lang="en-US" dirty="0" err="1" smtClean="0"/>
              <a:t>Népegészségügyi</a:t>
            </a:r>
            <a:r>
              <a:rPr lang="en-US" dirty="0" smtClean="0"/>
              <a:t> </a:t>
            </a:r>
            <a:r>
              <a:rPr lang="en-US" dirty="0" err="1" smtClean="0"/>
              <a:t>Központ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Vargha Márta</a:t>
            </a:r>
          </a:p>
          <a:p>
            <a:pPr lvl="1"/>
            <a:r>
              <a:rPr lang="en-US" dirty="0" err="1" smtClean="0"/>
              <a:t>Fővárosi</a:t>
            </a:r>
            <a:r>
              <a:rPr lang="en-US" dirty="0" smtClean="0"/>
              <a:t> </a:t>
            </a:r>
            <a:r>
              <a:rPr lang="en-US" dirty="0" err="1" smtClean="0"/>
              <a:t>Vízművek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hu-HU" dirty="0" smtClean="0"/>
              <a:t>Nagy-</a:t>
            </a:r>
            <a:r>
              <a:rPr lang="en-US" dirty="0" err="1" smtClean="0"/>
              <a:t>Kovács</a:t>
            </a:r>
            <a:r>
              <a:rPr lang="en-US" dirty="0" smtClean="0"/>
              <a:t> </a:t>
            </a:r>
            <a:r>
              <a:rPr lang="hu-HU" dirty="0" smtClean="0"/>
              <a:t>Zsuzsa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84635"/>
      </p:ext>
    </p:extLst>
  </p:cSld>
  <p:clrMapOvr>
    <a:masterClrMapping/>
  </p:clrMapOvr>
</p:sld>
</file>

<file path=ppt/theme/theme1.xml><?xml version="1.0" encoding="utf-8"?>
<a:theme xmlns:a="http://schemas.openxmlformats.org/drawingml/2006/main" name="MTÜ - előadás PowerPoint sablon 2017 - színhelyes">
  <a:themeElements>
    <a:clrScheme name="MTA arculati színek">
      <a:dk1>
        <a:srgbClr val="424242"/>
      </a:dk1>
      <a:lt1>
        <a:srgbClr val="FFFFFF"/>
      </a:lt1>
      <a:dk2>
        <a:srgbClr val="004A81"/>
      </a:dk2>
      <a:lt2>
        <a:srgbClr val="FBFBFB"/>
      </a:lt2>
      <a:accent1>
        <a:srgbClr val="1F6FA4"/>
      </a:accent1>
      <a:accent2>
        <a:srgbClr val="8CADD1"/>
      </a:accent2>
      <a:accent3>
        <a:srgbClr val="D6E4F4"/>
      </a:accent3>
      <a:accent4>
        <a:srgbClr val="DE4448"/>
      </a:accent4>
      <a:accent5>
        <a:srgbClr val="FF6F74"/>
      </a:accent5>
      <a:accent6>
        <a:srgbClr val="4B8CBA"/>
      </a:accent6>
      <a:hlink>
        <a:srgbClr val="1E6FA4"/>
      </a:hlink>
      <a:folHlink>
        <a:srgbClr val="5B7F9C"/>
      </a:folHlink>
    </a:clrScheme>
    <a:fontScheme name="Constantia-Franklin Gothic Book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Ü - előadás PowerPoint sablon 2017 - színhelyes" id="{C48792BF-EAA0-A645-813F-7E31C7D43F78}" vid="{A520D132-DE29-2845-90F6-133C8112FE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MTÜ - előadás PowerPoint sablon 2017 - színhelyes</Template>
  <TotalTime>4177</TotalTime>
  <Words>571</Words>
  <Application>Microsoft Office PowerPoint</Application>
  <PresentationFormat>Diavetítés a képernyőre (16:9 oldalarány)</PresentationFormat>
  <Paragraphs>127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Constantia</vt:lpstr>
      <vt:lpstr>Droid Sans Fallback</vt:lpstr>
      <vt:lpstr>Franklin Gothic Book</vt:lpstr>
      <vt:lpstr>Ideal Sans Book</vt:lpstr>
      <vt:lpstr>Wingdings</vt:lpstr>
      <vt:lpstr>MTÜ - előadás PowerPoint sablon 2017 - színhelyes</vt:lpstr>
      <vt:lpstr>Tiszta ivóvíz: a biztonságos ellátás multidiszciplináris értékelése a forrástól a fogyasztókig</vt:lpstr>
      <vt:lpstr>Tiszta ivóvíz</vt:lpstr>
      <vt:lpstr>Ivóvízbázisok Magyarországon</vt:lpstr>
      <vt:lpstr>Új szennyezők az ivóvízben</vt:lpstr>
      <vt:lpstr>Gyógyszermaradványok a felszíni vizekben</vt:lpstr>
      <vt:lpstr>Antibiotikumok és antibiotikum rezisztencia a Dunában</vt:lpstr>
      <vt:lpstr>Ivóvízelosztó-hálózattal összefüggő kockázatok</vt:lpstr>
      <vt:lpstr>Ivóvízhálózatok mikrobiális közösségének változása</vt:lpstr>
      <vt:lpstr>Projekt alapadatok</vt:lpstr>
      <vt:lpstr>Projekt célkitűzése</vt:lpstr>
      <vt:lpstr>Mintavétel</vt:lpstr>
      <vt:lpstr>Mintavételi helyszínek</vt:lpstr>
      <vt:lpstr>Tervezett vizsgálatok</vt:lpstr>
      <vt:lpstr>Háttérváltozók vizsgálata</vt:lpstr>
      <vt:lpstr>Terepi vizsgálatokra épített elemzések</vt:lpstr>
      <vt:lpstr>Kitekintés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Rédey Soma</dc:creator>
  <cp:lastModifiedBy>Acer_V5_12</cp:lastModifiedBy>
  <cp:revision>35</cp:revision>
  <dcterms:created xsi:type="dcterms:W3CDTF">2017-09-14T13:52:50Z</dcterms:created>
  <dcterms:modified xsi:type="dcterms:W3CDTF">2018-11-15T08:47:37Z</dcterms:modified>
</cp:coreProperties>
</file>